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1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37"/>
  </p:notesMasterIdLst>
  <p:sldIdLst>
    <p:sldId id="258" r:id="rId2"/>
    <p:sldId id="263" r:id="rId3"/>
    <p:sldId id="264" r:id="rId4"/>
    <p:sldId id="790" r:id="rId5"/>
    <p:sldId id="840" r:id="rId6"/>
    <p:sldId id="849" r:id="rId7"/>
    <p:sldId id="839" r:id="rId8"/>
    <p:sldId id="825" r:id="rId9"/>
    <p:sldId id="826" r:id="rId10"/>
    <p:sldId id="834" r:id="rId11"/>
    <p:sldId id="842" r:id="rId12"/>
    <p:sldId id="843" r:id="rId13"/>
    <p:sldId id="833" r:id="rId14"/>
    <p:sldId id="562" r:id="rId15"/>
    <p:sldId id="624" r:id="rId16"/>
    <p:sldId id="625" r:id="rId17"/>
    <p:sldId id="837" r:id="rId18"/>
    <p:sldId id="851" r:id="rId19"/>
    <p:sldId id="860" r:id="rId20"/>
    <p:sldId id="859" r:id="rId21"/>
    <p:sldId id="852" r:id="rId22"/>
    <p:sldId id="861" r:id="rId23"/>
    <p:sldId id="853" r:id="rId24"/>
    <p:sldId id="863" r:id="rId25"/>
    <p:sldId id="862" r:id="rId26"/>
    <p:sldId id="854" r:id="rId27"/>
    <p:sldId id="855" r:id="rId28"/>
    <p:sldId id="866" r:id="rId29"/>
    <p:sldId id="865" r:id="rId30"/>
    <p:sldId id="856" r:id="rId31"/>
    <p:sldId id="857" r:id="rId32"/>
    <p:sldId id="858" r:id="rId33"/>
    <p:sldId id="838" r:id="rId34"/>
    <p:sldId id="276" r:id="rId35"/>
    <p:sldId id="277" r:id="rId36"/>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E73"/>
    <a:srgbClr val="4F5764"/>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80"/>
    <p:restoredTop sz="77371"/>
  </p:normalViewPr>
  <p:slideViewPr>
    <p:cSldViewPr snapToGrid="0" snapToObjects="1">
      <p:cViewPr varScale="1">
        <p:scale>
          <a:sx n="104" d="100"/>
          <a:sy n="104" d="100"/>
        </p:scale>
        <p:origin x="1584" y="192"/>
      </p:cViewPr>
      <p:guideLst>
        <p:guide orient="horz" pos="1622"/>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3/23/23</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a:t>
            </a:fld>
            <a:endParaRPr lang="en-US"/>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r>
              <a:rPr lang="pt-BR" dirty="0"/>
              <a:t>Na estimativa de densidade, nosso modelo aprende a construir uma estimativa — </a:t>
            </a:r>
            <a:r>
              <a:rPr lang="pt-BR" dirty="0" err="1"/>
              <a:t>pmodel</a:t>
            </a:r>
            <a:r>
              <a:rPr lang="pt-BR" dirty="0"/>
              <a:t>(</a:t>
            </a:r>
            <a:r>
              <a:rPr lang="pt-BR" dirty="0" err="1"/>
              <a:t>x</a:t>
            </a:r>
            <a:r>
              <a:rPr lang="pt-BR" dirty="0"/>
              <a:t>) — o mais semelhante possível à função de densidade de probabilidade não observável — </a:t>
            </a:r>
            <a:r>
              <a:rPr lang="pt-BR" dirty="0" err="1"/>
              <a:t>pdata</a:t>
            </a:r>
            <a:r>
              <a:rPr lang="pt-BR" dirty="0"/>
              <a:t>(</a:t>
            </a:r>
            <a:r>
              <a:rPr lang="pt-BR" dirty="0" err="1"/>
              <a:t>x</a:t>
            </a:r>
            <a:r>
              <a:rPr lang="pt-BR" dirty="0"/>
              <a:t>).</a:t>
            </a:r>
          </a:p>
          <a:p>
            <a:endParaRPr lang="pt-BR" dirty="0"/>
          </a:p>
          <a:p>
            <a:r>
              <a:rPr lang="pt-BR" dirty="0"/>
              <a:t>É importante mencionar que o modelo generativo deve ser capaz de compor novas amostras da distribuição, e não apenas copiar e colar as já existentes. </a:t>
            </a:r>
          </a:p>
          <a:p>
            <a:endParaRPr lang="pt-BR" dirty="0"/>
          </a:p>
          <a:p>
            <a:r>
              <a:rPr lang="pt-BR" dirty="0"/>
              <a:t>Depois de treinarmos com sucesso nosso modelo, ele pode ser usado para uma ampla variedade de aplicações que vão desde formas de reconstrução, como pintura em imagem, colorização e </a:t>
            </a:r>
            <a:r>
              <a:rPr lang="pt-BR" dirty="0" err="1"/>
              <a:t>super-resolução</a:t>
            </a:r>
            <a:r>
              <a:rPr lang="pt-BR" dirty="0"/>
              <a:t>, até a geração de obras de arte.</a:t>
            </a: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11</a:t>
            </a:fld>
            <a:endParaRPr lang="en-US"/>
          </a:p>
        </p:txBody>
      </p:sp>
    </p:spTree>
    <p:extLst>
      <p:ext uri="{BB962C8B-B14F-4D97-AF65-F5344CB8AC3E}">
        <p14:creationId xmlns:p14="http://schemas.microsoft.com/office/powerpoint/2010/main" val="22878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a:p>
            <a:r>
              <a:rPr lang="pt-BR" dirty="0"/>
              <a:t>Depois de treinarmos com sucesso nosso modelo, ele pode ser usado para uma ampla variedade de aplicações que vão desde formas de reconstrução, como pintura em imagem, colorização e </a:t>
            </a:r>
            <a:r>
              <a:rPr lang="pt-BR" dirty="0" err="1"/>
              <a:t>super-resolução</a:t>
            </a:r>
            <a:r>
              <a:rPr lang="pt-BR" dirty="0"/>
              <a:t>, até a geração de obras de arte.</a:t>
            </a: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a:t>
            </a:fld>
            <a:endParaRPr lang="en-US"/>
          </a:p>
        </p:txBody>
      </p:sp>
    </p:spTree>
    <p:extLst>
      <p:ext uri="{BB962C8B-B14F-4D97-AF65-F5344CB8AC3E}">
        <p14:creationId xmlns:p14="http://schemas.microsoft.com/office/powerpoint/2010/main" val="340275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Existem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algumas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abordagens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diferentes</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podemos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usar</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realizar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estimativa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densidade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Generative Adversarial Networks (GANs)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abordagem</a:t>
            </a:r>
            <a:r>
              <a:rPr lang="en-US" sz="1200" b="0" i="0" kern="1200" dirty="0">
                <a:solidFill>
                  <a:schemeClr val="tx1"/>
                </a:solidFill>
                <a:effectLst/>
                <a:latin typeface="+mn-lt"/>
                <a:ea typeface="+mn-ea"/>
                <a:cs typeface="+mn-cs"/>
              </a:rPr>
              <a:t> em que o </a:t>
            </a:r>
            <a:r>
              <a:rPr lang="en-US" sz="1200" b="0" i="0" kern="1200" dirty="0" err="1">
                <a:solidFill>
                  <a:schemeClr val="tx1"/>
                </a:solidFill>
                <a:effectLst/>
                <a:latin typeface="+mn-lt"/>
                <a:ea typeface="+mn-ea"/>
                <a:cs typeface="+mn-cs"/>
              </a:rPr>
              <a:t>modelo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realiza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estimativa</a:t>
            </a:r>
            <a:r>
              <a:rPr lang="en-US" sz="1200" b="0" i="0" kern="1200" dirty="0">
                <a:solidFill>
                  <a:schemeClr val="tx1"/>
                </a:solidFill>
                <a:effectLst/>
                <a:latin typeface="+mn-lt"/>
                <a:ea typeface="+mn-ea"/>
                <a:cs typeface="+mn-cs"/>
              </a:rPr>
              <a:t> de </a:t>
            </a:r>
            <a:r>
              <a:rPr lang="en-US" sz="1200" b="1" i="0" kern="1200" dirty="0" err="1">
                <a:solidFill>
                  <a:schemeClr val="tx1"/>
                </a:solidFill>
                <a:effectLst/>
                <a:latin typeface="+mn-lt"/>
                <a:ea typeface="+mn-ea"/>
                <a:cs typeface="+mn-cs"/>
              </a:rPr>
              <a:t>densidade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implícita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Nesse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treinamos</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modelo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pode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criar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amostras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pmodel</a:t>
            </a:r>
            <a:r>
              <a:rPr lang="en-US" sz="1200" b="0" i="0" kern="1200" dirty="0">
                <a:solidFill>
                  <a:schemeClr val="tx1"/>
                </a:solidFill>
                <a:effectLst/>
                <a:latin typeface="+mn-lt"/>
                <a:ea typeface="+mn-ea"/>
                <a:cs typeface="+mn-cs"/>
              </a:rPr>
              <a:t>(x) </a:t>
            </a:r>
            <a:r>
              <a:rPr lang="en-US" sz="1200" b="0" i="0" kern="1200" dirty="0" err="1">
                <a:solidFill>
                  <a:schemeClr val="tx1"/>
                </a:solidFill>
                <a:effectLst/>
                <a:latin typeface="+mn-lt"/>
                <a:ea typeface="+mn-ea"/>
                <a:cs typeface="+mn-cs"/>
              </a:rPr>
              <a:t>sem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definir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explicitamente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pmodel</a:t>
            </a:r>
            <a:r>
              <a:rPr lang="en-US" sz="1200" b="0" i="0" kern="1200" dirty="0">
                <a:solidFill>
                  <a:schemeClr val="tx1"/>
                </a:solidFill>
                <a:effectLst/>
                <a:latin typeface="+mn-lt"/>
                <a:ea typeface="+mn-ea"/>
                <a:cs typeface="+mn-cs"/>
              </a:rPr>
              <a:t>(x); o </a:t>
            </a:r>
            <a:r>
              <a:rPr lang="en-US" sz="1200" b="0" i="0" kern="1200" dirty="0" err="1">
                <a:solidFill>
                  <a:schemeClr val="tx1"/>
                </a:solidFill>
                <a:effectLst/>
                <a:latin typeface="+mn-lt"/>
                <a:ea typeface="+mn-ea"/>
                <a:cs typeface="+mn-cs"/>
              </a:rPr>
              <a:t>modelo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aprende</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procedimento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estocástico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gera</a:t>
            </a:r>
            <a:r>
              <a:rPr lang="en-US" sz="1200" b="0" i="0" kern="1200" dirty="0">
                <a:solidFill>
                  <a:schemeClr val="tx1"/>
                </a:solidFill>
                <a:effectLst/>
                <a:latin typeface="+mn-lt"/>
                <a:ea typeface="+mn-ea"/>
                <a:cs typeface="+mn-cs"/>
              </a:rPr>
              <a:t> dados, mas </a:t>
            </a:r>
            <a:r>
              <a:rPr lang="en-US" sz="1200" b="0" i="0" kern="1200" dirty="0" err="1">
                <a:solidFill>
                  <a:schemeClr val="tx1"/>
                </a:solidFill>
                <a:effectLst/>
                <a:latin typeface="+mn-lt"/>
                <a:ea typeface="+mn-ea"/>
                <a:cs typeface="+mn-cs"/>
              </a:rPr>
              <a:t>não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fornece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conhecimento</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observações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especifica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função</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logarítmica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condicional</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Modelos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autorregressivos</a:t>
            </a:r>
            <a:r>
              <a:rPr lang="en-US" sz="1200" b="1" i="0" kern="1200" dirty="0">
                <a:solidFill>
                  <a:schemeClr val="tx1"/>
                </a:solidFill>
                <a:effectLst/>
                <a:latin typeface="+mn-lt"/>
                <a:ea typeface="+mn-ea"/>
                <a:cs typeface="+mn-cs"/>
              </a:rPr>
              <a:t> (AR) </a:t>
            </a:r>
            <a:r>
              <a:rPr lang="en-US" sz="1200" b="0" i="0" kern="1200" dirty="0" err="1">
                <a:solidFill>
                  <a:schemeClr val="tx1"/>
                </a:solidFill>
                <a:effectLst/>
                <a:latin typeface="+mn-lt"/>
                <a:ea typeface="+mn-ea"/>
                <a:cs typeface="+mn-cs"/>
              </a:rPr>
              <a:t>criam</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modelo</a:t>
            </a:r>
            <a:r>
              <a:rPr lang="en-US" sz="1200" b="0" i="0" kern="1200" dirty="0">
                <a:solidFill>
                  <a:schemeClr val="tx1"/>
                </a:solidFill>
                <a:effectLst/>
                <a:latin typeface="+mn-lt"/>
                <a:ea typeface="+mn-ea"/>
                <a:cs typeface="+mn-cs"/>
              </a:rPr>
              <a:t> de </a:t>
            </a:r>
            <a:r>
              <a:rPr lang="en-US" sz="1200" b="1" i="0" kern="1200" dirty="0" err="1">
                <a:solidFill>
                  <a:schemeClr val="tx1"/>
                </a:solidFill>
                <a:effectLst/>
                <a:latin typeface="+mn-lt"/>
                <a:ea typeface="+mn-ea"/>
                <a:cs typeface="+mn-cs"/>
              </a:rPr>
              <a:t>densidade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explícita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que </a:t>
            </a:r>
            <a:r>
              <a:rPr lang="en-US" sz="1200" b="0" i="0" kern="1200" dirty="0" err="1">
                <a:solidFill>
                  <a:schemeClr val="tx1"/>
                </a:solidFill>
                <a:effectLst/>
                <a:latin typeface="+mn-lt"/>
                <a:ea typeface="+mn-ea"/>
                <a:cs typeface="+mn-cs"/>
              </a:rPr>
              <a:t>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tratável</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maximizar</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de dados de </a:t>
            </a:r>
            <a:r>
              <a:rPr lang="en-US" sz="1200" b="0" i="0" kern="1200" dirty="0" err="1">
                <a:solidFill>
                  <a:schemeClr val="tx1"/>
                </a:solidFill>
                <a:effectLst/>
                <a:latin typeface="+mn-lt"/>
                <a:ea typeface="+mn-ea"/>
                <a:cs typeface="+mn-cs"/>
              </a:rPr>
              <a:t>treinamento</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densidade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tratável</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Por </a:t>
            </a:r>
            <a:r>
              <a:rPr lang="en-US" sz="1200" b="0" i="0" kern="1200" dirty="0" err="1">
                <a:solidFill>
                  <a:schemeClr val="tx1"/>
                </a:solidFill>
                <a:effectLst/>
                <a:latin typeface="+mn-lt"/>
                <a:ea typeface="+mn-ea"/>
                <a:cs typeface="+mn-cs"/>
              </a:rPr>
              <a:t>esse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motivo</a:t>
            </a:r>
            <a:r>
              <a:rPr lang="en-US" sz="1200" b="0" i="0" kern="1200" dirty="0">
                <a:solidFill>
                  <a:schemeClr val="tx1"/>
                </a:solidFill>
                <a:effectLst/>
                <a:latin typeface="+mn-lt"/>
                <a:ea typeface="+mn-ea"/>
                <a:cs typeface="+mn-cs"/>
              </a:rPr>
              <a:t>, com </a:t>
            </a:r>
            <a:r>
              <a:rPr lang="en-US" sz="1200" b="0" i="0" kern="1200" dirty="0" err="1">
                <a:solidFill>
                  <a:schemeClr val="tx1"/>
                </a:solidFill>
                <a:effectLst/>
                <a:latin typeface="+mn-lt"/>
                <a:ea typeface="+mn-ea"/>
                <a:cs typeface="+mn-cs"/>
              </a:rPr>
              <a:t>esses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métodos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fácil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calcular</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observação</a:t>
            </a:r>
            <a:r>
              <a:rPr lang="en-US" sz="1200" b="0" i="0" kern="1200" dirty="0">
                <a:solidFill>
                  <a:schemeClr val="tx1"/>
                </a:solidFill>
                <a:effectLst/>
                <a:latin typeface="+mn-lt"/>
                <a:ea typeface="+mn-ea"/>
                <a:cs typeface="+mn-cs"/>
              </a:rPr>
              <a:t> dos dados e </a:t>
            </a:r>
            <a:r>
              <a:rPr lang="en-US" sz="1200" b="0" i="0" kern="1200" dirty="0" err="1">
                <a:solidFill>
                  <a:schemeClr val="tx1"/>
                </a:solidFill>
                <a:effectLst/>
                <a:latin typeface="+mn-lt"/>
                <a:ea typeface="+mn-ea"/>
                <a:cs typeface="+mn-cs"/>
              </a:rPr>
              <a:t>obter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métrica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avaliação</a:t>
            </a:r>
            <a:r>
              <a:rPr lang="en-US" sz="1200" b="0" i="0" kern="1200" dirty="0">
                <a:solidFill>
                  <a:schemeClr val="tx1"/>
                </a:solidFill>
                <a:effectLst/>
                <a:latin typeface="+mn-lt"/>
                <a:ea typeface="+mn-ea"/>
                <a:cs typeface="+mn-cs"/>
              </a:rPr>
              <a:t> do </a:t>
            </a:r>
            <a:r>
              <a:rPr lang="en-US" sz="1200" b="0" i="0" kern="1200" dirty="0" err="1">
                <a:solidFill>
                  <a:schemeClr val="tx1"/>
                </a:solidFill>
                <a:effectLst/>
                <a:latin typeface="+mn-lt"/>
                <a:ea typeface="+mn-ea"/>
                <a:cs typeface="+mn-cs"/>
              </a:rPr>
              <a:t>modelo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generativo</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Autoencoders </a:t>
            </a:r>
            <a:r>
              <a:rPr lang="en-US" sz="1200" b="1" i="0" kern="1200" dirty="0" err="1">
                <a:solidFill>
                  <a:schemeClr val="tx1"/>
                </a:solidFill>
                <a:effectLst/>
                <a:latin typeface="+mn-lt"/>
                <a:ea typeface="+mn-ea"/>
                <a:cs typeface="+mn-cs"/>
              </a:rPr>
              <a:t>variacionais</a:t>
            </a:r>
            <a:r>
              <a:rPr lang="en-US" sz="1200" b="1" i="0" kern="1200" dirty="0">
                <a:solidFill>
                  <a:schemeClr val="tx1"/>
                </a:solidFill>
                <a:effectLst/>
                <a:latin typeface="+mn-lt"/>
                <a:ea typeface="+mn-ea"/>
                <a:cs typeface="+mn-cs"/>
              </a:rPr>
              <a:t> (VAE) </a:t>
            </a:r>
            <a:r>
              <a:rPr lang="en-US" sz="1200" b="0" i="0" kern="1200" dirty="0" err="1">
                <a:solidFill>
                  <a:schemeClr val="tx1"/>
                </a:solidFill>
                <a:effectLst/>
                <a:latin typeface="+mn-lt"/>
                <a:ea typeface="+mn-ea"/>
                <a:cs typeface="+mn-cs"/>
              </a:rPr>
              <a:t>usam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estimativa</a:t>
            </a:r>
            <a:r>
              <a:rPr lang="en-US" sz="1200" b="0" i="0" kern="1200" dirty="0">
                <a:solidFill>
                  <a:schemeClr val="tx1"/>
                </a:solidFill>
                <a:effectLst/>
                <a:latin typeface="+mn-lt"/>
                <a:ea typeface="+mn-ea"/>
                <a:cs typeface="+mn-cs"/>
              </a:rPr>
              <a:t> de </a:t>
            </a:r>
            <a:r>
              <a:rPr lang="en-US" sz="1200" b="1" i="0" kern="1200" dirty="0" err="1">
                <a:solidFill>
                  <a:schemeClr val="tx1"/>
                </a:solidFill>
                <a:effectLst/>
                <a:latin typeface="+mn-lt"/>
                <a:ea typeface="+mn-ea"/>
                <a:cs typeface="+mn-cs"/>
              </a:rPr>
              <a:t>densidade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explícita</a:t>
            </a:r>
            <a:r>
              <a:rPr lang="en-US" sz="1200" b="0" i="0" kern="1200" dirty="0">
                <a:solidFill>
                  <a:schemeClr val="tx1"/>
                </a:solidFill>
                <a:effectLst/>
                <a:latin typeface="+mn-lt"/>
                <a:ea typeface="+mn-ea"/>
                <a:cs typeface="+mn-cs"/>
              </a:rPr>
              <a:t>, mas </a:t>
            </a:r>
            <a:r>
              <a:rPr lang="en-US" sz="1200" b="0" i="0" kern="1200" dirty="0" err="1">
                <a:solidFill>
                  <a:schemeClr val="tx1"/>
                </a:solidFill>
                <a:effectLst/>
                <a:latin typeface="+mn-lt"/>
                <a:ea typeface="+mn-ea"/>
                <a:cs typeface="+mn-cs"/>
              </a:rPr>
              <a:t>definem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função</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densidade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intratável</a:t>
            </a:r>
            <a:r>
              <a:rPr lang="en-US" sz="1200" b="0" i="0" kern="1200" dirty="0">
                <a:solidFill>
                  <a:schemeClr val="tx1"/>
                </a:solidFill>
                <a:effectLst/>
                <a:latin typeface="+mn-lt"/>
                <a:ea typeface="+mn-ea"/>
                <a:cs typeface="+mn-cs"/>
              </a:rPr>
              <a:t> com </a:t>
            </a:r>
            <a:r>
              <a:rPr lang="en-US" sz="1200" b="0" i="0" kern="1200" dirty="0" err="1">
                <a:solidFill>
                  <a:schemeClr val="tx1"/>
                </a:solidFill>
                <a:effectLst/>
                <a:latin typeface="+mn-lt"/>
                <a:ea typeface="+mn-ea"/>
                <a:cs typeface="+mn-cs"/>
              </a:rPr>
              <a:t>variáveis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latentes</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não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podem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otimizadas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diretamente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Assim</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treinar</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modelo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derivamos</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otimizamos</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limite</a:t>
            </a:r>
            <a:r>
              <a:rPr lang="en-US" sz="1200" b="0" i="0" kern="1200" dirty="0">
                <a:solidFill>
                  <a:schemeClr val="tx1"/>
                </a:solidFill>
                <a:effectLst/>
                <a:latin typeface="+mn-lt"/>
                <a:ea typeface="+mn-ea"/>
                <a:cs typeface="+mn-cs"/>
              </a:rPr>
              <a:t> inferior de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densidade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aproximada</a:t>
            </a:r>
            <a:r>
              <a:rPr lang="en-US" sz="1200" b="1"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otimizamos</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probabilidade</a:t>
            </a:r>
            <a:r>
              <a:rPr lang="en-US" sz="1200" b="0" i="0" kern="1200" dirty="0">
                <a:solidFill>
                  <a:schemeClr val="tx1"/>
                </a:solidFill>
                <a:effectLst/>
                <a:latin typeface="+mn-lt"/>
                <a:ea typeface="+mn-ea"/>
                <a:cs typeface="+mn-cs"/>
              </a:rPr>
              <a:t> de log dos dados </a:t>
            </a:r>
            <a:r>
              <a:rPr lang="en-US" sz="1200" b="0" i="0" kern="1200" dirty="0" err="1">
                <a:solidFill>
                  <a:schemeClr val="tx1"/>
                </a:solidFill>
                <a:effectLst/>
                <a:latin typeface="+mn-lt"/>
                <a:ea typeface="+mn-ea"/>
                <a:cs typeface="+mn-cs"/>
              </a:rPr>
              <a:t>maximizando</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limite</a:t>
            </a:r>
            <a:r>
              <a:rPr lang="en-US" sz="1200" b="0" i="0" kern="1200" dirty="0">
                <a:solidFill>
                  <a:schemeClr val="tx1"/>
                </a:solidFill>
                <a:effectLst/>
                <a:latin typeface="+mn-lt"/>
                <a:ea typeface="+mn-ea"/>
                <a:cs typeface="+mn-cs"/>
              </a:rPr>
              <a:t> inferior de </a:t>
            </a:r>
            <a:r>
              <a:rPr lang="en-US" sz="1200" b="0" i="0" kern="1200" dirty="0" err="1">
                <a:solidFill>
                  <a:schemeClr val="tx1"/>
                </a:solidFill>
                <a:effectLst/>
                <a:latin typeface="+mn-lt"/>
                <a:ea typeface="+mn-ea"/>
                <a:cs typeface="+mn-cs"/>
              </a:rPr>
              <a:t>evidência</a:t>
            </a:r>
            <a:r>
              <a:rPr lang="en-US" sz="1200" b="0" i="0" kern="1200" dirty="0">
                <a:solidFill>
                  <a:schemeClr val="tx1"/>
                </a:solidFill>
                <a:effectLst/>
                <a:latin typeface="+mn-lt"/>
                <a:ea typeface="+mn-ea"/>
                <a:cs typeface="+mn-cs"/>
              </a:rPr>
              <a:t> (ELBO)</a:t>
            </a:r>
          </a:p>
        </p:txBody>
      </p:sp>
      <p:sp>
        <p:nvSpPr>
          <p:cNvPr id="4" name="Slide Number Placeholder 3"/>
          <p:cNvSpPr>
            <a:spLocks noGrp="1"/>
          </p:cNvSpPr>
          <p:nvPr>
            <p:ph type="sldNum" sz="quarter" idx="5"/>
          </p:nvPr>
        </p:nvSpPr>
        <p:spPr/>
        <p:txBody>
          <a:bodyPr/>
          <a:lstStyle/>
          <a:p>
            <a:fld id="{BC9CAFCE-C102-6747-9B79-E03F9BCB8C76}" type="slidenum">
              <a:rPr lang="en-US" smtClean="0"/>
              <a:t>13</a:t>
            </a:fld>
            <a:endParaRPr lang="en-US"/>
          </a:p>
        </p:txBody>
      </p:sp>
    </p:spTree>
    <p:extLst>
      <p:ext uri="{BB962C8B-B14F-4D97-AF65-F5344CB8AC3E}">
        <p14:creationId xmlns:p14="http://schemas.microsoft.com/office/powerpoint/2010/main" val="4120472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936313BC-B591-4290-81BE-AE6F46C73C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E0B2A469-9D69-463B-A36F-D1C103372E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Composto por duas redes simétricas de crenças profundas. </a:t>
            </a:r>
          </a:p>
          <a:p>
            <a:pPr marL="171450" indent="-171450">
              <a:buFontTx/>
              <a:buChar char="-"/>
            </a:pPr>
            <a:endParaRPr lang="en-US" altLang="en-US"/>
          </a:p>
          <a:p>
            <a:pPr marL="171450" indent="-171450">
              <a:buFontTx/>
              <a:buChar char="-"/>
            </a:pPr>
            <a:r>
              <a:rPr lang="en-US" altLang="en-US"/>
              <a:t>A rede de codificação aprende a comprimir a entrada para um vetor condensado (redução de dimensionalidade). A rede de decodificação pode ser usada para reconstruir os dados.</a:t>
            </a:r>
          </a:p>
          <a:p>
            <a:pPr marL="171450" indent="-171450">
              <a:buFontTx/>
              <a:buChar char="-"/>
            </a:pPr>
            <a:endParaRPr lang="en-US" altLang="en-US"/>
          </a:p>
          <a:p>
            <a:pPr marL="171450" indent="-171450">
              <a:buFontTx/>
              <a:buChar char="-"/>
            </a:pPr>
            <a:r>
              <a:rPr lang="en-US" altLang="en-US"/>
              <a:t>Ex: Modelagem de Tópicos: Documento em uma coleção é convertido em um Bag-of Words e transformado em um vetor de recurso compactado usando um autoencoder. A distância de todos os outros documentos vetoriais pode ser medida e os vetores de documentos próximos se enquadram no mesmo tópico.</a:t>
            </a:r>
          </a:p>
          <a:p>
            <a:pPr marL="171450" indent="-171450">
              <a:buFontTx/>
              <a:buChar char="-"/>
            </a:pPr>
            <a:endParaRPr lang="en-US" altLang="en-US"/>
          </a:p>
        </p:txBody>
      </p:sp>
      <p:sp>
        <p:nvSpPr>
          <p:cNvPr id="110595" name="Slide Number Placeholder 3">
            <a:extLst>
              <a:ext uri="{FF2B5EF4-FFF2-40B4-BE49-F238E27FC236}">
                <a16:creationId xmlns:a16="http://schemas.microsoft.com/office/drawing/2014/main" id="{29C244ED-9CF1-4E18-9F06-629DF9F6F6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B0CDB1-7E23-4D05-A448-6FC7CA7C6CAD}" type="slidenum">
              <a:rPr lang="pt-BR" altLang="pt-BR">
                <a:latin typeface="Calibri" panose="020F0502020204030204" pitchFamily="34" charset="0"/>
              </a:rPr>
              <a:pPr/>
              <a:t>14</a:t>
            </a:fld>
            <a:endParaRPr lang="pt-BR" altLang="pt-BR">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0E700A47-0785-4900-8B52-457460B30F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2" name="Notes Placeholder 2">
            <a:extLst>
              <a:ext uri="{FF2B5EF4-FFF2-40B4-BE49-F238E27FC236}">
                <a16:creationId xmlns:a16="http://schemas.microsoft.com/office/drawing/2014/main" id="{BD6A6A73-B98A-4E1D-BD8A-1D9BC9A560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12643" name="Slide Number Placeholder 3">
            <a:extLst>
              <a:ext uri="{FF2B5EF4-FFF2-40B4-BE49-F238E27FC236}">
                <a16:creationId xmlns:a16="http://schemas.microsoft.com/office/drawing/2014/main" id="{199969DE-643B-4CD6-B906-048718DDCE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FAB739-2D88-4C43-8235-A5706D0A205F}" type="slidenum">
              <a:rPr lang="pt-BR" altLang="pt-BR">
                <a:latin typeface="Calibri" panose="020F0502020204030204" pitchFamily="34" charset="0"/>
              </a:rPr>
              <a:pPr/>
              <a:t>15</a:t>
            </a:fld>
            <a:endParaRPr lang="pt-BR" altLang="pt-BR">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0BD58811-8B6D-4DCD-BABB-DFEAA3A20C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0" name="Notes Placeholder 2">
            <a:extLst>
              <a:ext uri="{FF2B5EF4-FFF2-40B4-BE49-F238E27FC236}">
                <a16:creationId xmlns:a16="http://schemas.microsoft.com/office/drawing/2014/main" id="{4125C198-F348-4492-A68C-FA6E8DA907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Aprendizado supervisionado, por ex. Redes Convolucionais</a:t>
            </a:r>
            <a:br>
              <a:rPr lang="en-US" altLang="en-US"/>
            </a:br>
            <a:br>
              <a:rPr lang="en-US" altLang="en-US"/>
            </a:br>
            <a:r>
              <a:rPr lang="en-US" altLang="en-US"/>
              <a:t>Aprendizagem não supervisionada, por ex.Autoencodificadores</a:t>
            </a:r>
            <a:br>
              <a:rPr lang="en-US" altLang="en-US"/>
            </a:br>
            <a:br>
              <a:rPr lang="en-US" altLang="en-US"/>
            </a:br>
            <a:r>
              <a:rPr lang="en-US" altLang="en-US"/>
              <a:t>Aprendizagem auto-supervisionada</a:t>
            </a:r>
            <a:br>
              <a:rPr lang="en-US" altLang="en-US"/>
            </a:br>
            <a:r>
              <a:rPr lang="en-US" altLang="en-US"/>
              <a:t>o Uma mistura de aprendizado supervisionado e não supervisionado</a:t>
            </a:r>
            <a:br>
              <a:rPr lang="en-US" altLang="en-US"/>
            </a:br>
            <a:br>
              <a:rPr lang="en-US" altLang="en-US"/>
            </a:br>
            <a:r>
              <a:rPr lang="en-US" altLang="en-US"/>
              <a:t>Aprendizagem por reforço</a:t>
            </a:r>
            <a:br>
              <a:rPr lang="en-US" altLang="en-US"/>
            </a:br>
            <a:r>
              <a:rPr lang="en-US" altLang="en-US"/>
              <a:t>◦ O agente executa ações em um ambiente e recebe recompensas</a:t>
            </a:r>
          </a:p>
        </p:txBody>
      </p:sp>
      <p:sp>
        <p:nvSpPr>
          <p:cNvPr id="114691" name="Slide Number Placeholder 3">
            <a:extLst>
              <a:ext uri="{FF2B5EF4-FFF2-40B4-BE49-F238E27FC236}">
                <a16:creationId xmlns:a16="http://schemas.microsoft.com/office/drawing/2014/main" id="{1E7D70A9-9050-4945-9F03-351B7E79D2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603734F-8924-4E43-AAFE-2A5014CFED81}" type="slidenum">
              <a:rPr lang="pt-BR" altLang="pt-BR">
                <a:latin typeface="Calibri" panose="020F0502020204030204" pitchFamily="34" charset="0"/>
              </a:rPr>
              <a:pPr/>
              <a:t>16</a:t>
            </a:fld>
            <a:endParaRPr lang="pt-BR" altLang="pt-BR">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5"/>
          </p:nvPr>
        </p:nvSpPr>
        <p:spPr/>
        <p:txBody>
          <a:bodyPr/>
          <a:lstStyle/>
          <a:p>
            <a:fld id="{BC9CAFCE-C102-6747-9B79-E03F9BCB8C76}" type="slidenum">
              <a:rPr lang="en-US" smtClean="0"/>
              <a:t>17</a:t>
            </a:fld>
            <a:endParaRPr lang="en-US"/>
          </a:p>
        </p:txBody>
      </p:sp>
    </p:spTree>
    <p:extLst>
      <p:ext uri="{BB962C8B-B14F-4D97-AF65-F5344CB8AC3E}">
        <p14:creationId xmlns:p14="http://schemas.microsoft.com/office/powerpoint/2010/main" val="3581847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Ao reduzir a dimensionalidade, queremos manter a estrutura principal existente entre os dados.</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BR" sz="1800" i="1" dirty="0">
              <a:solidFill>
                <a:srgbClr val="000000"/>
              </a:solidFill>
              <a:effectLst/>
              <a:latin typeface="Segoe UI" panose="020B0502040204020203" pitchFamily="34" charset="0"/>
              <a:cs typeface="Times New Roman" panose="02020603050405020304" pitchFamily="18" charset="0"/>
            </a:endParaRPr>
          </a:p>
          <a:p>
            <a:r>
              <a:rPr lang="pt-BR" sz="1200" kern="1200" dirty="0">
                <a:solidFill>
                  <a:schemeClr val="tx1"/>
                </a:solidFill>
                <a:effectLst/>
                <a:latin typeface="+mn-lt"/>
                <a:ea typeface="+mn-ea"/>
                <a:cs typeface="+mn-cs"/>
              </a:rPr>
              <a:t>Até agora, discutimos o problema de redução de dimensionalidade e introduzimos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que são arquiteturas codificador-decodificador que podem ser treinadas por gradiente descendente.</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Vamos agora fazer o link com o problema de geração de conteúdo, ver as limitações dos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em sua forma atual para este problema e apresentar 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Variacionais.</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18</a:t>
            </a:fld>
            <a:endParaRPr lang="en-US"/>
          </a:p>
        </p:txBody>
      </p:sp>
    </p:spTree>
    <p:extLst>
      <p:ext uri="{BB962C8B-B14F-4D97-AF65-F5344CB8AC3E}">
        <p14:creationId xmlns:p14="http://schemas.microsoft.com/office/powerpoint/2010/main" val="1046250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19</a:t>
            </a:fld>
            <a:endParaRPr lang="en-US"/>
          </a:p>
        </p:txBody>
      </p:sp>
    </p:spTree>
    <p:extLst>
      <p:ext uri="{BB962C8B-B14F-4D97-AF65-F5344CB8AC3E}">
        <p14:creationId xmlns:p14="http://schemas.microsoft.com/office/powerpoint/2010/main" val="4060053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Limitações de </a:t>
            </a:r>
            <a:r>
              <a:rPr lang="pt-BR" sz="1200" b="1" kern="1200" dirty="0" err="1">
                <a:solidFill>
                  <a:schemeClr val="tx1"/>
                </a:solidFill>
                <a:effectLst/>
                <a:latin typeface="+mn-lt"/>
                <a:ea typeface="+mn-ea"/>
                <a:cs typeface="+mn-cs"/>
              </a:rPr>
              <a:t>autoencoders</a:t>
            </a:r>
            <a:r>
              <a:rPr lang="pt-BR" sz="1200" b="1" kern="1200" dirty="0">
                <a:solidFill>
                  <a:schemeClr val="tx1"/>
                </a:solidFill>
                <a:effectLst/>
                <a:latin typeface="+mn-lt"/>
                <a:ea typeface="+mn-ea"/>
                <a:cs typeface="+mn-cs"/>
              </a:rPr>
              <a:t> para geração de conteúdo</a:t>
            </a:r>
            <a:endParaRPr lang="pt-BR" dirty="0"/>
          </a:p>
          <a:p>
            <a:endParaRPr lang="pt-BR" sz="1200" i="1" kern="1200" dirty="0">
              <a:solidFill>
                <a:schemeClr val="tx1"/>
              </a:solidFill>
              <a:effectLst/>
              <a:latin typeface="+mn-lt"/>
              <a:ea typeface="+mn-ea"/>
              <a:cs typeface="+mn-cs"/>
            </a:endParaRPr>
          </a:p>
          <a:p>
            <a:r>
              <a:rPr lang="pt-PT" dirty="0"/>
              <a:t>Podemos gerar novos dados decodificando pontos que são amostrados aleatoriamente do espaço latente. A qualidade e relevância dos dados gerados dependem da regularidade do espaço latente.</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No entanto, como discutimos na aula anterior, a regularidade do espaço latente para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é um ponto difícil que depende da </a:t>
            </a:r>
            <a:r>
              <a:rPr lang="pt-BR" sz="1200" b="1" kern="1200" dirty="0">
                <a:solidFill>
                  <a:schemeClr val="tx1"/>
                </a:solidFill>
                <a:effectLst/>
                <a:latin typeface="+mn-lt"/>
                <a:ea typeface="+mn-ea"/>
                <a:cs typeface="+mn-cs"/>
              </a:rPr>
              <a:t>distribuição dos dados no espaço inicial</a:t>
            </a:r>
            <a:r>
              <a:rPr lang="pt-BR" sz="1200" kern="1200" dirty="0">
                <a:solidFill>
                  <a:schemeClr val="tx1"/>
                </a:solidFill>
                <a:effectLst/>
                <a:latin typeface="+mn-lt"/>
                <a:ea typeface="+mn-ea"/>
                <a:cs typeface="+mn-cs"/>
              </a:rPr>
              <a:t>, da dimensão do espaço latente e da arquitetura do </a:t>
            </a:r>
            <a:r>
              <a:rPr lang="pt-BR" sz="1200" kern="1200" dirty="0" err="1">
                <a:solidFill>
                  <a:schemeClr val="tx1"/>
                </a:solidFill>
                <a:effectLst/>
                <a:latin typeface="+mn-lt"/>
                <a:ea typeface="+mn-ea"/>
                <a:cs typeface="+mn-cs"/>
              </a:rPr>
              <a:t>encoder</a:t>
            </a:r>
            <a:r>
              <a:rPr lang="pt-B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20</a:t>
            </a:fld>
            <a:endParaRPr lang="en-US"/>
          </a:p>
        </p:txBody>
      </p:sp>
    </p:spTree>
    <p:extLst>
      <p:ext uri="{BB962C8B-B14F-4D97-AF65-F5344CB8AC3E}">
        <p14:creationId xmlns:p14="http://schemas.microsoft.com/office/powerpoint/2010/main" val="247376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PT" sz="1200" dirty="0">
                <a:solidFill>
                  <a:srgbClr val="626E73"/>
                </a:solidFill>
              </a:rPr>
              <a:t>Redes Neurais </a:t>
            </a:r>
            <a:r>
              <a:rPr lang="pt-PT" sz="1200" dirty="0" err="1">
                <a:solidFill>
                  <a:srgbClr val="626E73"/>
                </a:solidFill>
              </a:rPr>
              <a:t>Convolucionais</a:t>
            </a:r>
            <a:r>
              <a:rPr lang="pt-PT" sz="1200" dirty="0">
                <a:solidFill>
                  <a:srgbClr val="626E73"/>
                </a:solidFill>
              </a:rPr>
              <a:t> Baseadas em Região - Família de modelos de aprendizado de máquina para visão computacional e especificamente </a:t>
            </a:r>
            <a:r>
              <a:rPr lang="pt-PT" sz="1200" dirty="0" err="1">
                <a:solidFill>
                  <a:srgbClr val="626E73"/>
                </a:solidFill>
              </a:rPr>
              <a:t>detecção</a:t>
            </a:r>
            <a:r>
              <a:rPr lang="pt-PT" sz="1200" dirty="0">
                <a:solidFill>
                  <a:srgbClr val="626E73"/>
                </a:solidFill>
              </a:rPr>
              <a:t> de objetos.</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sz="1200" dirty="0">
              <a:solidFill>
                <a:srgbClr val="626E73"/>
              </a:solidFill>
              <a:latin typeface="Roboto Light"/>
              <a:cs typeface="Roboto 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Modelos generativos são amplamente utilizados em muitos subcampos de IA e Machine </a:t>
            </a:r>
            <a:r>
              <a:rPr lang="pt-PT" dirty="0" err="1"/>
              <a:t>Learning</a:t>
            </a:r>
            <a:r>
              <a:rPr lang="pt-PT"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Avanços recentes na parametrização desses modelos usando redes neurais profundas, combinados com o progresso nos métodos de otimização estocástica, permitiram a modelagem escalável de dados complexos e de alta dimensão, incluindo imagens, texto e fala.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Neste curso, estudaremos os fundamentos probabilísticos e os algoritmos de aprendizado para modelos generativos profundos, incluindo </a:t>
            </a:r>
            <a:r>
              <a:rPr lang="pt-PT" dirty="0" err="1"/>
              <a:t>autoencoders</a:t>
            </a:r>
            <a:r>
              <a:rPr lang="pt-PT" dirty="0"/>
              <a:t> </a:t>
            </a:r>
            <a:r>
              <a:rPr lang="pt-PT" dirty="0" err="1"/>
              <a:t>variacionais</a:t>
            </a:r>
            <a:r>
              <a:rPr lang="pt-PT" dirty="0"/>
              <a:t>, redes adversárias generativas, modelos autorregressivos, modelos de fluxo normalizador, modelos baseados em energia, modelos baseados em pontuação, redes neurais </a:t>
            </a:r>
            <a:r>
              <a:rPr lang="pt-PT" dirty="0" err="1"/>
              <a:t>convolucionais</a:t>
            </a:r>
            <a:r>
              <a:rPr lang="pt-PT" dirty="0"/>
              <a:t> baseadas em região, </a:t>
            </a:r>
            <a:r>
              <a:rPr lang="pt-PT" dirty="0" err="1"/>
              <a:t>transformers</a:t>
            </a:r>
            <a:r>
              <a:rPr lang="pt-PT" dirty="0"/>
              <a:t> e muito mais.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O curso também discutirá áreas de aplicação que se beneficiaram de modelos generativos profundos, incluindo visão computacional, processamento de fala e linguagem natural, mineração de gráficos, aprendizado de reforço, aprendizado de máquina confiável e resolução de problemas inversos.</a:t>
            </a:r>
            <a:endParaRPr lang="pt-BR" sz="1200" dirty="0">
              <a:solidFill>
                <a:srgbClr val="626E73"/>
              </a:solidFill>
              <a:latin typeface="Roboto Light"/>
              <a:cs typeface="Roboto Light"/>
            </a:endParaRPr>
          </a:p>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Portanto, é bastante difícil (se não impossível) garantir, a priori, que o codificador organize o espaço latente de forma inteligente compatível com o processo generativo que acabamos de descrever.</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Para ilustrar este ponto, vamos considerar o exemplo que demos anteriormente no qual descrevemos um codificador e um decodificador poderosos o suficiente para colocar qualquer N dados de treinamento inicial no eixo real (cada ponto de dados sendo codificado como um valor real) e decodificá-los sem nenhum perda de reconstrução. </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Nesse caso, o alto grau de liberdade do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que possibilita codificar e decodificar sem perda de informação (apesar da baixa dimensionalidade do espaço latente) leva a um </a:t>
            </a:r>
            <a:r>
              <a:rPr lang="pt-BR" sz="1200" kern="1200" dirty="0" err="1">
                <a:solidFill>
                  <a:schemeClr val="tx1"/>
                </a:solidFill>
                <a:effectLst/>
                <a:latin typeface="+mn-lt"/>
                <a:ea typeface="+mn-ea"/>
                <a:cs typeface="+mn-cs"/>
              </a:rPr>
              <a:t>overfitting</a:t>
            </a:r>
            <a:r>
              <a:rPr lang="pt-BR" sz="1200" kern="1200" dirty="0">
                <a:solidFill>
                  <a:schemeClr val="tx1"/>
                </a:solidFill>
                <a:effectLst/>
                <a:latin typeface="+mn-lt"/>
                <a:ea typeface="+mn-ea"/>
                <a:cs typeface="+mn-cs"/>
              </a:rPr>
              <a:t> severo implicando que alguns pontos do espaço latente darão conteúdo sem sentido uma vez decodificado.</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Se este exemplo unidimensional foi voluntariamente escolhido para ser bastante extremo, podemos notar que o problema da regularidade do espaço latente dos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é muito mais geral do que isso e merece uma atenção especial.</a:t>
            </a: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21</a:t>
            </a:fld>
            <a:endParaRPr lang="en-US"/>
          </a:p>
        </p:txBody>
      </p:sp>
    </p:spTree>
    <p:extLst>
      <p:ext uri="{BB962C8B-B14F-4D97-AF65-F5344CB8AC3E}">
        <p14:creationId xmlns:p14="http://schemas.microsoft.com/office/powerpoint/2010/main" val="748146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PT" dirty="0"/>
              <a:t>O espaço latente irregular nos impede de usar o </a:t>
            </a:r>
            <a:r>
              <a:rPr lang="pt-PT" dirty="0" err="1"/>
              <a:t>autoencoder</a:t>
            </a:r>
            <a:r>
              <a:rPr lang="pt-PT" dirty="0"/>
              <a:t> para geração de novo conteúdo.</a:t>
            </a:r>
            <a:endParaRPr lang="pt-BR" sz="1200" i="1"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23</a:t>
            </a:fld>
            <a:endParaRPr lang="en-US"/>
          </a:p>
        </p:txBody>
      </p:sp>
    </p:spTree>
    <p:extLst>
      <p:ext uri="{BB962C8B-B14F-4D97-AF65-F5344CB8AC3E}">
        <p14:creationId xmlns:p14="http://schemas.microsoft.com/office/powerpoint/2010/main" val="2990446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i="1" kern="1200" dirty="0" err="1">
                <a:solidFill>
                  <a:schemeClr val="tx1"/>
                </a:solidFill>
                <a:effectLst/>
                <a:latin typeface="+mn-lt"/>
                <a:ea typeface="+mn-ea"/>
                <a:cs typeface="+mn-cs"/>
              </a:rPr>
              <a:t>Difference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between</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deterministic</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and</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variational</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probabilistic</a:t>
            </a:r>
            <a:r>
              <a:rPr lang="pt-BR" sz="1200" i="1" kern="1200" dirty="0">
                <a:solidFill>
                  <a:schemeClr val="tx1"/>
                </a:solidFill>
                <a:effectLst/>
                <a:latin typeface="+mn-lt"/>
                <a:ea typeface="+mn-ea"/>
                <a:cs typeface="+mn-cs"/>
              </a:rPr>
              <a:t>).</a:t>
            </a:r>
            <a:endParaRPr lang="pt-BR" sz="1200" b="1" kern="1200" dirty="0">
              <a:solidFill>
                <a:schemeClr val="tx1"/>
              </a:solidFill>
              <a:effectLst/>
              <a:latin typeface="+mn-lt"/>
              <a:ea typeface="+mn-ea"/>
              <a:cs typeface="+mn-cs"/>
            </a:endParaRPr>
          </a:p>
          <a:p>
            <a:endParaRPr lang="pt-BR" sz="1200" b="1" kern="1200" dirty="0">
              <a:solidFill>
                <a:schemeClr val="tx1"/>
              </a:solidFill>
              <a:effectLst/>
              <a:latin typeface="+mn-lt"/>
              <a:ea typeface="+mn-ea"/>
              <a:cs typeface="+mn-cs"/>
            </a:endParaRPr>
          </a:p>
          <a:p>
            <a:r>
              <a:rPr lang="pt-BR" sz="1200" b="1" kern="1200" dirty="0">
                <a:solidFill>
                  <a:schemeClr val="tx1"/>
                </a:solidFill>
                <a:effectLst/>
                <a:latin typeface="+mn-lt"/>
                <a:ea typeface="+mn-ea"/>
                <a:cs typeface="+mn-cs"/>
              </a:rPr>
              <a:t>Definição de </a:t>
            </a:r>
            <a:r>
              <a:rPr lang="pt-BR" sz="1200" b="1" kern="1200" dirty="0" err="1">
                <a:solidFill>
                  <a:schemeClr val="tx1"/>
                </a:solidFill>
                <a:effectLst/>
                <a:latin typeface="+mn-lt"/>
                <a:ea typeface="+mn-ea"/>
                <a:cs typeface="+mn-cs"/>
              </a:rPr>
              <a:t>autoencoders</a:t>
            </a:r>
            <a:r>
              <a:rPr lang="pt-BR" sz="1200" b="1" kern="1200" dirty="0">
                <a:solidFill>
                  <a:schemeClr val="tx1"/>
                </a:solidFill>
                <a:effectLst/>
                <a:latin typeface="+mn-lt"/>
                <a:ea typeface="+mn-ea"/>
                <a:cs typeface="+mn-cs"/>
              </a:rPr>
              <a:t> variacionais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Então, para poder usar o decodificador do nosso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para fins generativos, temos que ter certeza de que o espaço latente é regular o suficiente. Uma possível solução para obter tal regularidade é introduzir regularização explícita durante o processo de treinamento.</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Assim, como mencionamos brevemente,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variacional pode ser definido como sendo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cujo treinamento é</a:t>
            </a:r>
            <a:r>
              <a:rPr lang="pt-BR" sz="1200" b="1" kern="1200" dirty="0">
                <a:solidFill>
                  <a:schemeClr val="tx1"/>
                </a:solidFill>
                <a:effectLst/>
                <a:latin typeface="+mn-lt"/>
                <a:ea typeface="+mn-ea"/>
                <a:cs typeface="+mn-cs"/>
              </a:rPr>
              <a:t> regularizado</a:t>
            </a:r>
            <a:r>
              <a:rPr lang="pt-BR" sz="1200" kern="1200" dirty="0">
                <a:solidFill>
                  <a:schemeClr val="tx1"/>
                </a:solidFill>
                <a:effectLst/>
                <a:latin typeface="+mn-lt"/>
                <a:ea typeface="+mn-ea"/>
                <a:cs typeface="+mn-cs"/>
              </a:rPr>
              <a:t> </a:t>
            </a:r>
            <a:r>
              <a:rPr lang="pt-BR" sz="1200" b="1" kern="1200" dirty="0">
                <a:solidFill>
                  <a:schemeClr val="tx1"/>
                </a:solidFill>
                <a:effectLst/>
                <a:latin typeface="+mn-lt"/>
                <a:ea typeface="+mn-ea"/>
                <a:cs typeface="+mn-cs"/>
              </a:rPr>
              <a:t>para evitar </a:t>
            </a:r>
            <a:r>
              <a:rPr lang="pt-BR" sz="1200" b="1" kern="1200" dirty="0" err="1">
                <a:solidFill>
                  <a:schemeClr val="tx1"/>
                </a:solidFill>
                <a:effectLst/>
                <a:latin typeface="+mn-lt"/>
                <a:ea typeface="+mn-ea"/>
                <a:cs typeface="+mn-cs"/>
              </a:rPr>
              <a:t>overfitting</a:t>
            </a:r>
            <a:r>
              <a:rPr lang="pt-BR" sz="1200" b="1" kern="1200" dirty="0">
                <a:solidFill>
                  <a:schemeClr val="tx1"/>
                </a:solidFill>
                <a:effectLst/>
                <a:latin typeface="+mn-lt"/>
                <a:ea typeface="+mn-ea"/>
                <a:cs typeface="+mn-cs"/>
              </a:rPr>
              <a:t> </a:t>
            </a:r>
            <a:r>
              <a:rPr lang="pt-BR" sz="1200" kern="1200" dirty="0">
                <a:solidFill>
                  <a:schemeClr val="tx1"/>
                </a:solidFill>
                <a:effectLst/>
                <a:latin typeface="+mn-lt"/>
                <a:ea typeface="+mn-ea"/>
                <a:cs typeface="+mn-cs"/>
              </a:rPr>
              <a:t>e garantir que o espaço latente tenha boas propriedades que </a:t>
            </a:r>
            <a:r>
              <a:rPr lang="pt-BR" sz="1200" b="1" kern="1200" dirty="0">
                <a:solidFill>
                  <a:schemeClr val="tx1"/>
                </a:solidFill>
                <a:effectLst/>
                <a:latin typeface="+mn-lt"/>
                <a:ea typeface="+mn-ea"/>
                <a:cs typeface="+mn-cs"/>
              </a:rPr>
              <a:t>possibilitem o processo generativo</a:t>
            </a:r>
            <a:r>
              <a:rPr lang="pt-BR"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Assim como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padrão,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variacional é uma arquitetura composta por um codificador e um decodificador e que é treinada para minimizar o erro de reconstrução entre os dados codificados decodificados e os dados iniciais.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No entanto, para introduzir alguma regularização do espaço latente, procedemos a uma </a:t>
            </a:r>
            <a:r>
              <a:rPr lang="pt-BR" sz="1200" b="1" kern="1200" dirty="0">
                <a:solidFill>
                  <a:schemeClr val="tx1"/>
                </a:solidFill>
                <a:effectLst/>
                <a:latin typeface="+mn-lt"/>
                <a:ea typeface="+mn-ea"/>
                <a:cs typeface="+mn-cs"/>
              </a:rPr>
              <a:t>ligeira modificação do processo de codificação-decodificação</a:t>
            </a:r>
            <a:r>
              <a:rPr lang="pt-BR" sz="1200" kern="1200" dirty="0">
                <a:solidFill>
                  <a:schemeClr val="tx1"/>
                </a:solidFill>
                <a:effectLst/>
                <a:latin typeface="+mn-lt"/>
                <a:ea typeface="+mn-ea"/>
                <a:cs typeface="+mn-cs"/>
              </a:rPr>
              <a:t>: em vez de codificar uma entrada como um único ponto, codificamos como uma </a:t>
            </a:r>
            <a:r>
              <a:rPr lang="pt-BR" sz="1200" b="1" kern="1200" dirty="0">
                <a:solidFill>
                  <a:schemeClr val="tx1"/>
                </a:solidFill>
                <a:effectLst/>
                <a:latin typeface="+mn-lt"/>
                <a:ea typeface="+mn-ea"/>
                <a:cs typeface="+mn-cs"/>
              </a:rPr>
              <a:t>distribuição sobre o espaço latente</a:t>
            </a:r>
            <a:r>
              <a:rPr lang="pt-BR"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O modelo é então treinado da seguinte forma:</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primeiro, a entrada é codificada como distribuição sobre o espaço latente;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segundo, um ponto do espaço latente é amostrado dessa distribuição;</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terceiro, o ponto amostrado é decodificado e o erro de reconstrução pode ser calculado;</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finalmente, o erro de reconstrução é retro propagado através da rede.</a:t>
            </a:r>
          </a:p>
          <a:p>
            <a:pPr marL="171450" lvl="0" indent="-171450">
              <a:buFont typeface="Arial" panose="020B0604020202020204" pitchFamily="34" charset="0"/>
              <a:buChar char="•"/>
            </a:pPr>
            <a:endParaRPr lang="pt-BR"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Na prática, as distribuições codificadas são escolhidas como normais para que o codificador possa ser treinado para retornar a média e a matriz de covariância que descrevem essas Gaussianas.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razão pela qual uma entrada é codificada como uma distribuição com alguma variância em vez de um único ponto é que ela torna possível expressar muito naturalmente </a:t>
            </a:r>
            <a:r>
              <a:rPr lang="pt-BR" sz="1200" b="1" kern="1200" dirty="0">
                <a:solidFill>
                  <a:schemeClr val="tx1"/>
                </a:solidFill>
                <a:effectLst/>
                <a:latin typeface="+mn-lt"/>
                <a:ea typeface="+mn-ea"/>
                <a:cs typeface="+mn-cs"/>
              </a:rPr>
              <a:t>a regularização do espaço latente</a:t>
            </a:r>
            <a:r>
              <a:rPr lang="pt-BR" sz="1200" kern="1200" dirty="0">
                <a:solidFill>
                  <a:schemeClr val="tx1"/>
                </a:solidFill>
                <a:effectLst/>
                <a:latin typeface="+mn-lt"/>
                <a:ea typeface="+mn-ea"/>
                <a:cs typeface="+mn-cs"/>
              </a:rPr>
              <a:t>: as distribuições retornadas pelo codificador são forçadas a se aproximarem de uma distribuição normal padrão.</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Veremos a seguir que garantimos assim </a:t>
            </a:r>
            <a:r>
              <a:rPr lang="pt-BR" sz="1200" b="1" kern="1200" dirty="0">
                <a:solidFill>
                  <a:schemeClr val="tx1"/>
                </a:solidFill>
                <a:effectLst/>
                <a:latin typeface="+mn-lt"/>
                <a:ea typeface="+mn-ea"/>
                <a:cs typeface="+mn-cs"/>
              </a:rPr>
              <a:t>uma regularização local e global do espaço latente</a:t>
            </a:r>
            <a:r>
              <a:rPr lang="pt-BR" sz="1200" kern="1200" dirty="0">
                <a:solidFill>
                  <a:schemeClr val="tx1"/>
                </a:solidFill>
                <a:effectLst/>
                <a:latin typeface="+mn-lt"/>
                <a:ea typeface="+mn-ea"/>
                <a:cs typeface="+mn-cs"/>
              </a:rPr>
              <a:t> (local por causa do controle de variância e global por causa do controle de média).</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26</a:t>
            </a:fld>
            <a:endParaRPr lang="en-US"/>
          </a:p>
        </p:txBody>
      </p:sp>
    </p:spTree>
    <p:extLst>
      <p:ext uri="{BB962C8B-B14F-4D97-AF65-F5344CB8AC3E}">
        <p14:creationId xmlns:p14="http://schemas.microsoft.com/office/powerpoint/2010/main" val="4046651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Assim, a função de perda que é minimizada ao treinar um VAE é composta por </a:t>
            </a:r>
            <a:r>
              <a:rPr lang="pt-BR" sz="1200" b="1" kern="1200" dirty="0">
                <a:solidFill>
                  <a:schemeClr val="tx1"/>
                </a:solidFill>
                <a:effectLst/>
                <a:latin typeface="+mn-lt"/>
                <a:ea typeface="+mn-ea"/>
                <a:cs typeface="+mn-cs"/>
              </a:rPr>
              <a:t>um “termo de reconstrução” (na camada final)</a:t>
            </a:r>
            <a:r>
              <a:rPr lang="pt-BR" sz="1200" kern="1200" dirty="0">
                <a:solidFill>
                  <a:schemeClr val="tx1"/>
                </a:solidFill>
                <a:effectLst/>
                <a:latin typeface="+mn-lt"/>
                <a:ea typeface="+mn-ea"/>
                <a:cs typeface="+mn-cs"/>
              </a:rPr>
              <a:t>, que tende a tornar o esquema de </a:t>
            </a:r>
            <a:r>
              <a:rPr lang="pt-BR" sz="1200" b="1" kern="1200" dirty="0">
                <a:solidFill>
                  <a:schemeClr val="tx1"/>
                </a:solidFill>
                <a:effectLst/>
                <a:latin typeface="+mn-lt"/>
                <a:ea typeface="+mn-ea"/>
                <a:cs typeface="+mn-cs"/>
              </a:rPr>
              <a:t>codificação-decodificação o mais eficiente possível</a:t>
            </a:r>
            <a:r>
              <a:rPr lang="pt-BR" sz="1200" kern="1200" dirty="0">
                <a:solidFill>
                  <a:schemeClr val="tx1"/>
                </a:solidFill>
                <a:effectLst/>
                <a:latin typeface="+mn-lt"/>
                <a:ea typeface="+mn-ea"/>
                <a:cs typeface="+mn-cs"/>
              </a:rPr>
              <a:t>, e um “termo de regularização” (na camada final). camada latente), que tende a regularizar a organização do espaço latente fazendo com que as distribuições retornadas pelo codificador se aproximem de uma distribuição normal padrão.</a:t>
            </a:r>
            <a:endParaRPr lang="en-US" sz="1200" kern="1200" dirty="0">
              <a:solidFill>
                <a:schemeClr val="tx1"/>
              </a:solidFill>
              <a:effectLst/>
              <a:latin typeface="+mn-lt"/>
              <a:ea typeface="+mn-ea"/>
              <a:cs typeface="+mn-cs"/>
            </a:endParaRP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Esse termo de regularização é expresso como a divergência de </a:t>
            </a:r>
            <a:r>
              <a:rPr lang="pt-BR" sz="1200" kern="1200" dirty="0" err="1">
                <a:solidFill>
                  <a:schemeClr val="tx1"/>
                </a:solidFill>
                <a:effectLst/>
                <a:latin typeface="+mn-lt"/>
                <a:ea typeface="+mn-ea"/>
                <a:cs typeface="+mn-cs"/>
              </a:rPr>
              <a:t>Kulback-Leibler</a:t>
            </a:r>
            <a:r>
              <a:rPr lang="pt-BR" sz="1200" kern="1200" dirty="0">
                <a:solidFill>
                  <a:schemeClr val="tx1"/>
                </a:solidFill>
                <a:effectLst/>
                <a:latin typeface="+mn-lt"/>
                <a:ea typeface="+mn-ea"/>
                <a:cs typeface="+mn-cs"/>
              </a:rPr>
              <a:t> entre a distribuição retornada e uma gaussiana padrão e será melhor justificada na próxima seção.</a:t>
            </a:r>
            <a:endParaRPr lang="en-US" sz="1200" kern="1200" dirty="0">
              <a:solidFill>
                <a:schemeClr val="tx1"/>
              </a:solidFill>
              <a:effectLst/>
              <a:latin typeface="+mn-lt"/>
              <a:ea typeface="+mn-ea"/>
              <a:cs typeface="+mn-cs"/>
            </a:endParaRP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Podemos notar que a divergência de </a:t>
            </a:r>
            <a:r>
              <a:rPr lang="pt-BR" sz="1200" kern="1200" dirty="0" err="1">
                <a:solidFill>
                  <a:schemeClr val="tx1"/>
                </a:solidFill>
                <a:effectLst/>
                <a:latin typeface="+mn-lt"/>
                <a:ea typeface="+mn-ea"/>
                <a:cs typeface="+mn-cs"/>
              </a:rPr>
              <a:t>Kullback-Leibler</a:t>
            </a:r>
            <a:r>
              <a:rPr lang="pt-BR" sz="1200" kern="1200" dirty="0">
                <a:solidFill>
                  <a:schemeClr val="tx1"/>
                </a:solidFill>
                <a:effectLst/>
                <a:latin typeface="+mn-lt"/>
                <a:ea typeface="+mn-ea"/>
                <a:cs typeface="+mn-cs"/>
              </a:rPr>
              <a:t> entre duas distribuições gaussianas tem uma forma fechada que pode ser expressa diretamente em termos das médias e das matrizes de covariância das duas distribuições.</a:t>
            </a:r>
            <a:endParaRPr lang="en-US" sz="1200" kern="1200" dirty="0">
              <a:solidFill>
                <a:schemeClr val="tx1"/>
              </a:solidFill>
              <a:effectLst/>
              <a:latin typeface="+mn-lt"/>
              <a:ea typeface="+mn-ea"/>
              <a:cs typeface="+mn-cs"/>
            </a:endParaRPr>
          </a:p>
          <a:p>
            <a:endParaRPr lang="pt-BR" dirty="0"/>
          </a:p>
          <a:p>
            <a:r>
              <a:rPr lang="pt-BR" sz="1200" i="1" kern="1200" dirty="0" err="1">
                <a:solidFill>
                  <a:schemeClr val="tx1"/>
                </a:solidFill>
                <a:effectLst/>
                <a:latin typeface="+mn-lt"/>
                <a:ea typeface="+mn-ea"/>
                <a:cs typeface="+mn-cs"/>
              </a:rPr>
              <a:t>Difference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between</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deterministic</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and</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variational</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probabilistic</a:t>
            </a:r>
            <a:r>
              <a:rPr lang="pt-BR" sz="1200" i="1" kern="1200" dirty="0">
                <a:solidFill>
                  <a:schemeClr val="tx1"/>
                </a:solidFill>
                <a:effectLst/>
                <a:latin typeface="+mn-lt"/>
                <a:ea typeface="+mn-ea"/>
                <a:cs typeface="+mn-cs"/>
              </a:rPr>
              <a:t>).</a:t>
            </a:r>
          </a:p>
          <a:p>
            <a:endParaRPr lang="pt-BR" sz="1200" i="1" kern="1200" dirty="0">
              <a:solidFill>
                <a:schemeClr val="tx1"/>
              </a:solidFill>
              <a:effectLst/>
              <a:latin typeface="+mn-lt"/>
              <a:ea typeface="+mn-ea"/>
              <a:cs typeface="+mn-cs"/>
            </a:endParaRPr>
          </a:p>
          <a:p>
            <a:r>
              <a:rPr lang="pt-BR" sz="1200" i="1" kern="1200" dirty="0">
                <a:solidFill>
                  <a:schemeClr val="tx1"/>
                </a:solidFill>
                <a:effectLst/>
                <a:latin typeface="+mn-lt"/>
                <a:ea typeface="+mn-ea"/>
                <a:cs typeface="+mn-cs"/>
              </a:rPr>
              <a:t>In </a:t>
            </a:r>
            <a:r>
              <a:rPr lang="pt-BR" sz="1200" i="1" kern="1200" dirty="0" err="1">
                <a:solidFill>
                  <a:schemeClr val="tx1"/>
                </a:solidFill>
                <a:effectLst/>
                <a:latin typeface="+mn-lt"/>
                <a:ea typeface="+mn-ea"/>
                <a:cs typeface="+mn-cs"/>
              </a:rPr>
              <a:t>variational</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autoencoders</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the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loss</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function</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is</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composed</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of</a:t>
            </a:r>
            <a:r>
              <a:rPr lang="pt-BR" sz="1200" i="1" kern="1200" dirty="0">
                <a:solidFill>
                  <a:schemeClr val="tx1"/>
                </a:solidFill>
                <a:effectLst/>
                <a:latin typeface="+mn-lt"/>
                <a:ea typeface="+mn-ea"/>
                <a:cs typeface="+mn-cs"/>
              </a:rPr>
              <a:t> a </a:t>
            </a:r>
            <a:r>
              <a:rPr lang="pt-BR" sz="1200" i="1" kern="1200" dirty="0" err="1">
                <a:solidFill>
                  <a:schemeClr val="tx1"/>
                </a:solidFill>
                <a:effectLst/>
                <a:latin typeface="+mn-lt"/>
                <a:ea typeface="+mn-ea"/>
                <a:cs typeface="+mn-cs"/>
              </a:rPr>
              <a:t>reconstruction</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term</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that</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makes</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the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encoding-decoding</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scheme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efficient</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and</a:t>
            </a:r>
            <a:r>
              <a:rPr lang="pt-BR" sz="1200" i="1" kern="1200" dirty="0">
                <a:solidFill>
                  <a:schemeClr val="tx1"/>
                </a:solidFill>
                <a:effectLst/>
                <a:latin typeface="+mn-lt"/>
                <a:ea typeface="+mn-ea"/>
                <a:cs typeface="+mn-cs"/>
              </a:rPr>
              <a:t> a </a:t>
            </a:r>
            <a:r>
              <a:rPr lang="pt-BR" sz="1200" i="1" kern="1200" dirty="0" err="1">
                <a:solidFill>
                  <a:schemeClr val="tx1"/>
                </a:solidFill>
                <a:effectLst/>
                <a:latin typeface="+mn-lt"/>
                <a:ea typeface="+mn-ea"/>
                <a:cs typeface="+mn-cs"/>
              </a:rPr>
              <a:t>regularisation</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term</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that</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makes</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the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latent</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space</a:t>
            </a:r>
            <a:r>
              <a:rPr lang="pt-BR" sz="1200" i="1" kern="1200" dirty="0">
                <a:solidFill>
                  <a:schemeClr val="tx1"/>
                </a:solidFill>
                <a:effectLst/>
                <a:latin typeface="+mn-lt"/>
                <a:ea typeface="+mn-ea"/>
                <a:cs typeface="+mn-cs"/>
              </a:rPr>
              <a:t> regular).</a:t>
            </a:r>
            <a:endParaRPr lang="en-US" sz="1200" kern="1200" dirty="0">
              <a:solidFill>
                <a:schemeClr val="tx1"/>
              </a:solidFill>
              <a:effectLst/>
              <a:latin typeface="+mn-lt"/>
              <a:ea typeface="+mn-ea"/>
              <a:cs typeface="+mn-cs"/>
            </a:endParaRPr>
          </a:p>
          <a:p>
            <a:r>
              <a:rPr lang="pt-BR"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pt-BR" sz="1200" b="1" kern="1200" dirty="0">
                <a:solidFill>
                  <a:schemeClr val="tx1"/>
                </a:solidFill>
                <a:effectLst/>
                <a:latin typeface="+mn-lt"/>
                <a:ea typeface="+mn-ea"/>
                <a:cs typeface="+mn-cs"/>
              </a:rPr>
              <a:t>Intuições sobre a regularização</a:t>
            </a:r>
            <a:endParaRPr lang="en-US" sz="1200" kern="1200" dirty="0">
              <a:solidFill>
                <a:schemeClr val="tx1"/>
              </a:solidFill>
              <a:effectLst/>
              <a:latin typeface="+mn-lt"/>
              <a:ea typeface="+mn-ea"/>
              <a:cs typeface="+mn-cs"/>
            </a:endParaRPr>
          </a:p>
          <a:p>
            <a:r>
              <a:rPr lang="pt-BR"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regularidade que se espera do espaço latente para possibilitar o processo generativo pode ser expressa através de duas propriedades principais: continuidade (dois pontos próximos no espaço latente não devem dar dois conteúdos completamente diferentes uma vez decodificados) e completude (para uma distribuição escolhida , um ponto amostrado do espaço latente deve fornecer conteúdo “significativo” uma vez decodificado).</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pt-BR" sz="1200" i="1" kern="1200" dirty="0">
              <a:solidFill>
                <a:schemeClr val="tx1"/>
              </a:solidFill>
              <a:effectLst/>
              <a:latin typeface="+mn-lt"/>
              <a:ea typeface="+mn-ea"/>
              <a:cs typeface="+mn-cs"/>
            </a:endParaRPr>
          </a:p>
          <a:p>
            <a:r>
              <a:rPr lang="pt-BR" sz="1200" i="1" kern="1200" dirty="0">
                <a:solidFill>
                  <a:schemeClr val="tx1"/>
                </a:solidFill>
                <a:effectLst/>
                <a:latin typeface="+mn-lt"/>
                <a:ea typeface="+mn-ea"/>
                <a:cs typeface="+mn-cs"/>
              </a:rPr>
              <a:t> </a:t>
            </a:r>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27</a:t>
            </a:fld>
            <a:endParaRPr lang="en-US"/>
          </a:p>
        </p:txBody>
      </p:sp>
    </p:spTree>
    <p:extLst>
      <p:ext uri="{BB962C8B-B14F-4D97-AF65-F5344CB8AC3E}">
        <p14:creationId xmlns:p14="http://schemas.microsoft.com/office/powerpoint/2010/main" val="418877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5"/>
          </p:nvPr>
        </p:nvSpPr>
        <p:spPr/>
        <p:txBody>
          <a:bodyPr/>
          <a:lstStyle/>
          <a:p>
            <a:fld id="{BC9CAFCE-C102-6747-9B79-E03F9BCB8C76}" type="slidenum">
              <a:rPr lang="en-US" smtClean="0"/>
              <a:t>29</a:t>
            </a:fld>
            <a:endParaRPr lang="en-US"/>
          </a:p>
        </p:txBody>
      </p:sp>
    </p:spTree>
    <p:extLst>
      <p:ext uri="{BB962C8B-B14F-4D97-AF65-F5344CB8AC3E}">
        <p14:creationId xmlns:p14="http://schemas.microsoft.com/office/powerpoint/2010/main" val="959712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 único fato de os </a:t>
            </a:r>
            <a:r>
              <a:rPr lang="pt-BR" sz="1200" kern="1200" dirty="0" err="1">
                <a:solidFill>
                  <a:schemeClr val="tx1"/>
                </a:solidFill>
                <a:effectLst/>
                <a:latin typeface="+mn-lt"/>
                <a:ea typeface="+mn-ea"/>
                <a:cs typeface="+mn-cs"/>
              </a:rPr>
              <a:t>VAEs</a:t>
            </a:r>
            <a:r>
              <a:rPr lang="pt-BR" sz="1200" kern="1200" dirty="0">
                <a:solidFill>
                  <a:schemeClr val="tx1"/>
                </a:solidFill>
                <a:effectLst/>
                <a:latin typeface="+mn-lt"/>
                <a:ea typeface="+mn-ea"/>
                <a:cs typeface="+mn-cs"/>
              </a:rPr>
              <a:t> codificarem entradas como distribuições em vez de pontos simples não é suficiente para garantir continuidade e completude. Sem um termo de regularização bem definido, o modelo pode aprender, para minimizar seu erro de reconstrução, a “ignorar” o fato de que as distribuições são retornadas e se comportam quase como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clássicos (levando ao </a:t>
            </a:r>
            <a:r>
              <a:rPr lang="pt-BR" sz="1200" kern="1200" dirty="0" err="1">
                <a:solidFill>
                  <a:schemeClr val="tx1"/>
                </a:solidFill>
                <a:effectLst/>
                <a:latin typeface="+mn-lt"/>
                <a:ea typeface="+mn-ea"/>
                <a:cs typeface="+mn-cs"/>
              </a:rPr>
              <a:t>overfitting</a:t>
            </a:r>
            <a:r>
              <a:rPr lang="pt-BR"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Para fazer isso, o codificador pode retornar distribuições com pequenas variações (que tenderiam a ser distribuições pontuais) ou retornar distribuições com médias muito diferentes (que estariam muito distantes umas das outras no espaço latente). Em ambos os casos, as distribuições são usadas de forma errada (anulando o benefício esperado) e a continuidade e/ou completude não são satisfeitas.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Assim, para evitar esses efeitos, temos que regularizar tanto a matriz de covariância quanto a média das distribuições retornadas pelo codificador. Na prática, essa regularização é feita obrigando as distribuições a ficarem próximas de uma distribuição normal padrão (centrada e reduzida).</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Dessa forma, exigimos que as matrizes de covariância estejam próximas da identidade, evitando distribuições pontuais, e a média próxima de 0, evitando que as distribuições codificadas fiquem muito distantes umas das outras.</a:t>
            </a: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30</a:t>
            </a:fld>
            <a:endParaRPr lang="en-US"/>
          </a:p>
        </p:txBody>
      </p:sp>
    </p:spTree>
    <p:extLst>
      <p:ext uri="{BB962C8B-B14F-4D97-AF65-F5344CB8AC3E}">
        <p14:creationId xmlns:p14="http://schemas.microsoft.com/office/powerpoint/2010/main" val="2775885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sz="1200" kern="1200" dirty="0">
                <a:solidFill>
                  <a:schemeClr val="tx1"/>
                </a:solidFill>
                <a:effectLst/>
                <a:latin typeface="+mn-lt"/>
                <a:ea typeface="+mn-ea"/>
                <a:cs typeface="+mn-cs"/>
              </a:rPr>
              <a:t>Com este prazo de regularização, evitamos que o modelo codifique dados distantes no espaço latente e incentivamos ao máximo que as distribuições devolvidas se “sobreponham”, satisfazendo assim as condições de continuidade e completude esperadas. Naturalmente, como para qualquer termo de regularização, isso tem o preço de um erro de reconstrução mais alto nos dados de treinamento.</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compensação entre o erro de reconstrução e a divergência KL pode, no entanto, ser ajustada e veremos na próxima seção como a expressão do saldo emerge naturalmente de nossa derivação formal.</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Para concluir esta subseção, podemos observar que a continuidade e a completude obtidas com a regularização tendem a criar um “gradiente” sobre as informações codificadas no espaço latente.</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Por exemplo, um ponto do espaço latente que estaria a meio caminho entre as médias de duas distribuições codificadas provenientes de dados de treinamento diferentes deve ser decodificado em algo que esteja em algum lugar entre os dados que deram a primeira distribuição e os dados que deram a segunda distribuição como ele pode ser amostrado pelo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em ambos os casos.</a:t>
            </a: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31</a:t>
            </a:fld>
            <a:endParaRPr lang="en-US"/>
          </a:p>
        </p:txBody>
      </p:sp>
    </p:spTree>
    <p:extLst>
      <p:ext uri="{BB962C8B-B14F-4D97-AF65-F5344CB8AC3E}">
        <p14:creationId xmlns:p14="http://schemas.microsoft.com/office/powerpoint/2010/main" val="857500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32</a:t>
            </a:fld>
            <a:endParaRPr lang="en-US"/>
          </a:p>
        </p:txBody>
      </p:sp>
    </p:spTree>
    <p:extLst>
      <p:ext uri="{BB962C8B-B14F-4D97-AF65-F5344CB8AC3E}">
        <p14:creationId xmlns:p14="http://schemas.microsoft.com/office/powerpoint/2010/main" val="2060139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5"/>
          </p:nvPr>
        </p:nvSpPr>
        <p:spPr/>
        <p:txBody>
          <a:bodyPr/>
          <a:lstStyle/>
          <a:p>
            <a:fld id="{BC9CAFCE-C102-6747-9B79-E03F9BCB8C76}" type="slidenum">
              <a:rPr lang="en-US" smtClean="0"/>
              <a:t>33</a:t>
            </a:fld>
            <a:endParaRPr lang="en-US"/>
          </a:p>
        </p:txBody>
      </p:sp>
    </p:spTree>
    <p:extLst>
      <p:ext uri="{BB962C8B-B14F-4D97-AF65-F5344CB8AC3E}">
        <p14:creationId xmlns:p14="http://schemas.microsoft.com/office/powerpoint/2010/main" val="730820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34</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a:t>
            </a:fld>
            <a:endParaRPr lang="en-US"/>
          </a:p>
        </p:txBody>
      </p:sp>
    </p:spTree>
    <p:extLst>
      <p:ext uri="{BB962C8B-B14F-4D97-AF65-F5344CB8AC3E}">
        <p14:creationId xmlns:p14="http://schemas.microsoft.com/office/powerpoint/2010/main" val="1194722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35</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a:t>
            </a:fld>
            <a:endParaRPr lang="en-US"/>
          </a:p>
        </p:txBody>
      </p:sp>
    </p:spTree>
    <p:extLst>
      <p:ext uri="{BB962C8B-B14F-4D97-AF65-F5344CB8AC3E}">
        <p14:creationId xmlns:p14="http://schemas.microsoft.com/office/powerpoint/2010/main" val="2744089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a:t>
            </a:r>
          </a:p>
          <a:p>
            <a:r>
              <a:rPr lang="en-US" dirty="0"/>
              <a:t>https://</a:t>
            </a:r>
            <a:r>
              <a:rPr lang="en-US" dirty="0" err="1"/>
              <a:t>paperswithcode.com</a:t>
            </a:r>
            <a:r>
              <a:rPr lang="en-US" dirty="0"/>
              <a:t>/</a:t>
            </a:r>
          </a:p>
          <a:p>
            <a:r>
              <a:rPr lang="en-US" dirty="0"/>
              <a:t>https://</a:t>
            </a:r>
            <a:r>
              <a:rPr lang="en-US" dirty="0" err="1"/>
              <a:t>www.youtube.com</a:t>
            </a:r>
            <a:r>
              <a:rPr lang="en-US" dirty="0"/>
              <a:t>/</a:t>
            </a:r>
            <a:r>
              <a:rPr lang="en-US" dirty="0" err="1"/>
              <a:t>watch?v</a:t>
            </a:r>
            <a:r>
              <a:rPr lang="en-US" dirty="0"/>
              <a:t>=</a:t>
            </a:r>
            <a:r>
              <a:rPr lang="en-US" dirty="0" err="1"/>
              <a:t>SWoravHhsUU</a:t>
            </a:r>
            <a:endParaRPr lang="en-US" dirty="0"/>
          </a:p>
          <a:p>
            <a:endParaRPr lang="en-US" dirty="0"/>
          </a:p>
        </p:txBody>
      </p:sp>
      <p:sp>
        <p:nvSpPr>
          <p:cNvPr id="4" name="Slide Number Placeholder 3"/>
          <p:cNvSpPr>
            <a:spLocks noGrp="1"/>
          </p:cNvSpPr>
          <p:nvPr>
            <p:ph type="sldNum" sz="quarter" idx="5"/>
          </p:nvPr>
        </p:nvSpPr>
        <p:spPr/>
        <p:txBody>
          <a:bodyPr/>
          <a:lstStyle/>
          <a:p>
            <a:fld id="{BC9CAFCE-C102-6747-9B79-E03F9BCB8C76}" type="slidenum">
              <a:rPr lang="en-US" smtClean="0"/>
              <a:t>6</a:t>
            </a:fld>
            <a:endParaRPr lang="en-US"/>
          </a:p>
        </p:txBody>
      </p:sp>
    </p:spTree>
    <p:extLst>
      <p:ext uri="{BB962C8B-B14F-4D97-AF65-F5344CB8AC3E}">
        <p14:creationId xmlns:p14="http://schemas.microsoft.com/office/powerpoint/2010/main" val="20849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defRPr/>
            </a:pPr>
            <a:r>
              <a:rPr lang="pt-PT" sz="1200" dirty="0">
                <a:solidFill>
                  <a:srgbClr val="626E73"/>
                </a:solidFill>
              </a:rPr>
              <a:t>Neste curso, estivemos estudando os fundamentos probabilísticos e os algoritmos de aprendizado para modelos generativos profundos, incluindo </a:t>
            </a:r>
            <a:r>
              <a:rPr lang="pt-PT" sz="1200" dirty="0" err="1">
                <a:solidFill>
                  <a:srgbClr val="626E73"/>
                </a:solidFill>
              </a:rPr>
              <a:t>autoencoders</a:t>
            </a:r>
            <a:r>
              <a:rPr lang="pt-PT" sz="1200" dirty="0">
                <a:solidFill>
                  <a:srgbClr val="626E73"/>
                </a:solidFill>
              </a:rPr>
              <a:t> </a:t>
            </a:r>
            <a:r>
              <a:rPr lang="pt-PT" sz="1200" dirty="0" err="1">
                <a:solidFill>
                  <a:srgbClr val="626E73"/>
                </a:solidFill>
              </a:rPr>
              <a:t>variacionais</a:t>
            </a:r>
            <a:r>
              <a:rPr lang="pt-PT" sz="1200" dirty="0">
                <a:solidFill>
                  <a:srgbClr val="626E73"/>
                </a:solidFill>
              </a:rPr>
              <a:t>, redes adversárias generativas, modelos autorregressivos, modelos de fluxo normalizador, modelos baseados em energia, modelos baseados em pontuação, redes neurais </a:t>
            </a:r>
            <a:r>
              <a:rPr lang="pt-PT" sz="1200" dirty="0" err="1">
                <a:solidFill>
                  <a:srgbClr val="626E73"/>
                </a:solidFill>
              </a:rPr>
              <a:t>convolucionais</a:t>
            </a:r>
            <a:r>
              <a:rPr lang="pt-PT" sz="1200" dirty="0">
                <a:solidFill>
                  <a:srgbClr val="626E73"/>
                </a:solidFill>
              </a:rPr>
              <a:t> baseadas em região, </a:t>
            </a:r>
            <a:r>
              <a:rPr lang="pt-PT" sz="1200" dirty="0" err="1">
                <a:solidFill>
                  <a:srgbClr val="626E73"/>
                </a:solidFill>
              </a:rPr>
              <a:t>transformers</a:t>
            </a:r>
            <a:r>
              <a:rPr lang="pt-PT" sz="1200" dirty="0">
                <a:solidFill>
                  <a:srgbClr val="626E73"/>
                </a:solidFill>
              </a:rPr>
              <a:t> e muito mais. </a:t>
            </a:r>
          </a:p>
          <a:p>
            <a:pPr marL="285750" lvl="0" indent="-285750">
              <a:buFont typeface="Arial" panose="020B0604020202020204" pitchFamily="34" charset="0"/>
              <a:buChar char="•"/>
              <a:defRPr/>
            </a:pPr>
            <a:endParaRPr lang="pt-PT" sz="1200" dirty="0">
              <a:solidFill>
                <a:srgbClr val="626E73"/>
              </a:solidFill>
            </a:endParaRPr>
          </a:p>
          <a:p>
            <a:pPr marL="285750" lvl="0" indent="-285750">
              <a:buFont typeface="Arial" panose="020B0604020202020204" pitchFamily="34" charset="0"/>
              <a:buChar char="•"/>
              <a:defRPr/>
            </a:pPr>
            <a:r>
              <a:rPr lang="pt-PT" sz="1200" dirty="0">
                <a:solidFill>
                  <a:srgbClr val="626E73"/>
                </a:solidFill>
              </a:rPr>
              <a:t>O curso também tem por objetivo discutir áreas de aplicação que se beneficiaram de modelos generativos profundos, incluindo visão computacional, processamento de fala e linguagem natural, mineração de gráficos, aprendizado de reforço, aprendizado de máquina confiável e resolução de problemas inversos.</a:t>
            </a:r>
            <a:endParaRPr lang="pt-BR" sz="1200" dirty="0">
              <a:solidFill>
                <a:srgbClr val="626E73"/>
              </a:solidFill>
              <a:latin typeface="Roboto Light"/>
              <a:cs typeface="Roboto Light"/>
            </a:endParaRPr>
          </a:p>
          <a:p>
            <a:endParaRPr lang="en-US" dirty="0"/>
          </a:p>
        </p:txBody>
      </p:sp>
      <p:sp>
        <p:nvSpPr>
          <p:cNvPr id="4" name="Slide Number Placeholder 3"/>
          <p:cNvSpPr>
            <a:spLocks noGrp="1"/>
          </p:cNvSpPr>
          <p:nvPr>
            <p:ph type="sldNum" sz="quarter" idx="5"/>
          </p:nvPr>
        </p:nvSpPr>
        <p:spPr/>
        <p:txBody>
          <a:bodyPr/>
          <a:lstStyle/>
          <a:p>
            <a:fld id="{BC9CAFCE-C102-6747-9B79-E03F9BCB8C76}" type="slidenum">
              <a:rPr lang="en-US" smtClean="0"/>
              <a:t>7</a:t>
            </a:fld>
            <a:endParaRPr lang="en-US"/>
          </a:p>
        </p:txBody>
      </p:sp>
    </p:spTree>
    <p:extLst>
      <p:ext uri="{BB962C8B-B14F-4D97-AF65-F5344CB8AC3E}">
        <p14:creationId xmlns:p14="http://schemas.microsoft.com/office/powerpoint/2010/main" val="1770235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Dados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dados de </a:t>
            </a:r>
            <a:r>
              <a:rPr lang="en-US" sz="1200" kern="1200" dirty="0" err="1">
                <a:solidFill>
                  <a:schemeClr val="tx1"/>
                </a:solidFill>
                <a:effectLst/>
                <a:latin typeface="+mn-lt"/>
                <a:ea typeface="+mn-ea"/>
                <a:cs typeface="+mn-cs"/>
              </a:rPr>
              <a:t>treinamento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novas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amostras</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mesma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distribuição</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Aborda</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estimativa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densidade</a:t>
            </a:r>
            <a:r>
              <a:rPr lang="en-US" sz="1200" kern="1200" dirty="0">
                <a:solidFill>
                  <a:schemeClr val="tx1"/>
                </a:solidFill>
                <a:effectLst/>
                <a:latin typeface="+mn-lt"/>
                <a:ea typeface="+mn-ea"/>
                <a:cs typeface="+mn-cs"/>
              </a:rPr>
              <a:t>, um </a:t>
            </a:r>
            <a:r>
              <a:rPr lang="en-US" sz="1200" kern="1200" dirty="0" err="1">
                <a:solidFill>
                  <a:schemeClr val="tx1"/>
                </a:solidFill>
                <a:effectLst/>
                <a:latin typeface="+mn-lt"/>
                <a:ea typeface="+mn-ea"/>
                <a:cs typeface="+mn-cs"/>
              </a:rPr>
              <a:t>problema</a:t>
            </a:r>
            <a:r>
              <a:rPr lang="en-US" sz="1200" kern="1200" dirty="0">
                <a:solidFill>
                  <a:schemeClr val="tx1"/>
                </a:solidFill>
                <a:effectLst/>
                <a:latin typeface="+mn-lt"/>
                <a:ea typeface="+mn-ea"/>
                <a:cs typeface="+mn-cs"/>
              </a:rPr>
              <a:t> central no </a:t>
            </a:r>
            <a:r>
              <a:rPr lang="en-US" sz="1200" kern="1200" dirty="0" err="1">
                <a:solidFill>
                  <a:schemeClr val="tx1"/>
                </a:solidFill>
                <a:effectLst/>
                <a:latin typeface="+mn-lt"/>
                <a:ea typeface="+mn-ea"/>
                <a:cs typeface="+mn-cs"/>
              </a:rPr>
              <a:t>aprendizado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supervisionado</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Vários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sabores</a:t>
            </a:r>
            <a:r>
              <a:rPr lang="en-US" sz="120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Estimativa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densidade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explícita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defina</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resolva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explicitamente</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pmodel</a:t>
            </a:r>
            <a:r>
              <a:rPr lang="en-US" sz="1200" kern="1200" dirty="0">
                <a:solidFill>
                  <a:schemeClr val="tx1"/>
                </a:solidFill>
                <a:effectLst/>
                <a:latin typeface="+mn-lt"/>
                <a:ea typeface="+mn-ea"/>
                <a:cs typeface="+mn-cs"/>
              </a:rPr>
              <a:t>(x)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Estimativa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densidade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implícita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aprenda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modelo</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pode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amostrar</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pmodel</a:t>
            </a:r>
            <a:r>
              <a:rPr lang="en-US" sz="1200" kern="1200" dirty="0">
                <a:solidFill>
                  <a:schemeClr val="tx1"/>
                </a:solidFill>
                <a:effectLst/>
                <a:latin typeface="+mn-lt"/>
                <a:ea typeface="+mn-ea"/>
                <a:cs typeface="+mn-cs"/>
              </a:rPr>
              <a:t>(x) </a:t>
            </a:r>
            <a:r>
              <a:rPr lang="en-US" sz="1200" kern="1200" dirty="0" err="1">
                <a:solidFill>
                  <a:schemeClr val="tx1"/>
                </a:solidFill>
                <a:effectLst/>
                <a:latin typeface="+mn-lt"/>
                <a:ea typeface="+mn-ea"/>
                <a:cs typeface="+mn-cs"/>
              </a:rPr>
              <a:t>sem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defini</a:t>
            </a:r>
            <a:r>
              <a:rPr lang="en-US" sz="1200" kern="1200" dirty="0">
                <a:solidFill>
                  <a:schemeClr val="tx1"/>
                </a:solidFill>
                <a:effectLst/>
                <a:latin typeface="+mn-lt"/>
                <a:ea typeface="+mn-ea"/>
                <a:cs typeface="+mn-cs"/>
              </a:rPr>
              <a:t>-lo </a:t>
            </a:r>
            <a:r>
              <a:rPr lang="en-US" sz="1200" kern="1200" dirty="0" err="1">
                <a:solidFill>
                  <a:schemeClr val="tx1"/>
                </a:solidFill>
                <a:effectLst/>
                <a:latin typeface="+mn-lt"/>
                <a:ea typeface="+mn-ea"/>
                <a:cs typeface="+mn-cs"/>
              </a:rPr>
              <a:t>explicitamente</a:t>
            </a:r>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8</a:t>
            </a:fld>
            <a:endParaRPr lang="en-US"/>
          </a:p>
        </p:txBody>
      </p:sp>
    </p:spTree>
    <p:extLst>
      <p:ext uri="{BB962C8B-B14F-4D97-AF65-F5344CB8AC3E}">
        <p14:creationId xmlns:p14="http://schemas.microsoft.com/office/powerpoint/2010/main" val="348140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Dados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dados de </a:t>
            </a:r>
            <a:r>
              <a:rPr lang="en-US" sz="1200" kern="1200" dirty="0" err="1">
                <a:solidFill>
                  <a:schemeClr val="tx1"/>
                </a:solidFill>
                <a:effectLst/>
                <a:latin typeface="+mn-lt"/>
                <a:ea typeface="+mn-ea"/>
                <a:cs typeface="+mn-cs"/>
              </a:rPr>
              <a:t>treinamento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novas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amostras</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mesma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distribuição</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Amostras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realistas</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arte</a:t>
            </a:r>
            <a:r>
              <a:rPr lang="en-US" sz="1200" kern="1200" dirty="0">
                <a:solidFill>
                  <a:schemeClr val="tx1"/>
                </a:solidFill>
                <a:effectLst/>
                <a:latin typeface="+mn-lt"/>
                <a:ea typeface="+mn-ea"/>
                <a:cs typeface="+mn-cs"/>
              </a:rPr>
              <a:t>, super-</a:t>
            </a:r>
            <a:r>
              <a:rPr lang="en-US" sz="1200" kern="1200" dirty="0" err="1">
                <a:solidFill>
                  <a:schemeClr val="tx1"/>
                </a:solidFill>
                <a:effectLst/>
                <a:latin typeface="+mn-lt"/>
                <a:ea typeface="+mn-ea"/>
                <a:cs typeface="+mn-cs"/>
              </a:rPr>
              <a:t>resolução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colorização</a:t>
            </a:r>
            <a:r>
              <a:rPr lang="en-US" sz="1200" kern="1200" dirty="0">
                <a:solidFill>
                  <a:schemeClr val="tx1"/>
                </a:solidFill>
                <a:effectLst/>
                <a:latin typeface="+mn-lt"/>
                <a:ea typeface="+mn-ea"/>
                <a:cs typeface="+mn-cs"/>
              </a:rPr>
              <a:t>, etc.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Modelos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generativos</a:t>
            </a:r>
            <a:r>
              <a:rPr lang="en-US" sz="1200" kern="1200" dirty="0">
                <a:solidFill>
                  <a:schemeClr val="tx1"/>
                </a:solidFill>
                <a:effectLst/>
                <a:latin typeface="+mn-lt"/>
                <a:ea typeface="+mn-ea"/>
                <a:cs typeface="+mn-cs"/>
              </a:rPr>
              <a:t> de dados de </a:t>
            </a:r>
            <a:r>
              <a:rPr lang="en-US" sz="1200" kern="1200" dirty="0" err="1">
                <a:solidFill>
                  <a:schemeClr val="tx1"/>
                </a:solidFill>
                <a:effectLst/>
                <a:latin typeface="+mn-lt"/>
                <a:ea typeface="+mn-ea"/>
                <a:cs typeface="+mn-cs"/>
              </a:rPr>
              <a:t>séries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temporais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podem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usados</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simulação</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planejamento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aplicações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aprendizado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reforço</a:t>
            </a:r>
            <a:r>
              <a:rPr lang="en-US" sz="120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treinamento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modelos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generativos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também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pode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permitir</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inferência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representações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latentes</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podem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úteis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recursos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gerais</a:t>
            </a:r>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9</a:t>
            </a:fld>
            <a:endParaRPr lang="en-US"/>
          </a:p>
        </p:txBody>
      </p:sp>
    </p:spTree>
    <p:extLst>
      <p:ext uri="{BB962C8B-B14F-4D97-AF65-F5344CB8AC3E}">
        <p14:creationId xmlns:p14="http://schemas.microsoft.com/office/powerpoint/2010/main" val="185379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r>
              <a:rPr lang="pt-BR" dirty="0"/>
              <a:t>Os modelos generativos são uma importante classe de modelos de aprendizagem não supervisionada que vem recebendo muita atenção nos últimos anos.</a:t>
            </a:r>
          </a:p>
          <a:p>
            <a:endParaRPr lang="pt-BR" dirty="0"/>
          </a:p>
          <a:p>
            <a:r>
              <a:rPr lang="pt-BR" dirty="0"/>
              <a:t>Eles podem ser definidos como uma classe de modelos cujo objetivo é aprender a gerar novas amostras que parecem ser do mesmo conjunto de dados que os dados de treinamento. Durante a fase de treinamento, um modelo generativo tenta resolver a tarefa principal de estimativa de densidade.</a:t>
            </a:r>
          </a:p>
          <a:p>
            <a:endParaRPr lang="pt-BR" dirty="0"/>
          </a:p>
          <a:p>
            <a:r>
              <a:rPr lang="pt-BR" dirty="0"/>
              <a:t>Na estimativa de densidade, nosso modelo aprende a construir uma estimativa — </a:t>
            </a:r>
            <a:r>
              <a:rPr lang="pt-BR" dirty="0" err="1"/>
              <a:t>pmodel</a:t>
            </a:r>
            <a:r>
              <a:rPr lang="pt-BR" dirty="0"/>
              <a:t>(</a:t>
            </a:r>
            <a:r>
              <a:rPr lang="pt-BR" dirty="0" err="1"/>
              <a:t>x</a:t>
            </a:r>
            <a:r>
              <a:rPr lang="pt-BR" dirty="0"/>
              <a:t>) — o mais semelhante possível à função de densidade de probabilidade não observável — </a:t>
            </a:r>
            <a:r>
              <a:rPr lang="pt-BR" dirty="0" err="1"/>
              <a:t>pdata</a:t>
            </a:r>
            <a:r>
              <a:rPr lang="pt-BR" dirty="0"/>
              <a:t>(</a:t>
            </a:r>
            <a:r>
              <a:rPr lang="pt-BR" dirty="0" err="1"/>
              <a:t>x</a:t>
            </a:r>
            <a:r>
              <a:rPr lang="pt-BR" dirty="0"/>
              <a:t>).</a:t>
            </a:r>
          </a:p>
          <a:p>
            <a:endParaRPr lang="pt-BR" dirty="0"/>
          </a:p>
          <a:p>
            <a:r>
              <a:rPr lang="pt-BR" dirty="0"/>
              <a:t>É importante mencionar que o modelo generativo deve ser capaz de compor novas amostras da distribuição, e não apenas copiar e colar as já existentes. </a:t>
            </a:r>
          </a:p>
          <a:p>
            <a:endParaRPr lang="pt-BR" dirty="0"/>
          </a:p>
          <a:p>
            <a:r>
              <a:rPr lang="pt-BR" dirty="0"/>
              <a:t>Depois de treinarmos com sucesso nosso modelo, ele pode ser usado para uma ampla variedade de aplicações que vão desde formas de reconstrução, como pintura em imagem, colorização e </a:t>
            </a:r>
            <a:r>
              <a:rPr lang="pt-BR" dirty="0" err="1"/>
              <a:t>super-resolução</a:t>
            </a:r>
            <a:r>
              <a:rPr lang="pt-BR" dirty="0"/>
              <a:t>, até a geração de obras de arte.</a:t>
            </a: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10</a:t>
            </a:fld>
            <a:endParaRPr lang="en-US"/>
          </a:p>
        </p:txBody>
      </p:sp>
    </p:spTree>
    <p:extLst>
      <p:ext uri="{BB962C8B-B14F-4D97-AF65-F5344CB8AC3E}">
        <p14:creationId xmlns:p14="http://schemas.microsoft.com/office/powerpoint/2010/main" val="286800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p:spPr>
        <p:txBody>
          <a:bodyPr/>
          <a:lstStyle/>
          <a:p>
            <a:r>
              <a:rPr lang="x-none"/>
              <a:t>Click to edit Master title style</a:t>
            </a:r>
            <a:endParaRPr lang="en-US"/>
          </a:p>
        </p:txBody>
      </p:sp>
      <p:sp>
        <p:nvSpPr>
          <p:cNvPr id="3" name="Subtitle 2"/>
          <p:cNvSpPr>
            <a:spLocks noGrp="1"/>
          </p:cNvSpPr>
          <p:nvPr>
            <p:ph type="subTitle" idx="1"/>
          </p:nvPr>
        </p:nvSpPr>
        <p:spPr>
          <a:xfrm>
            <a:off x="1371600" y="2917349"/>
            <a:ext cx="6400800" cy="131566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299858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87312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69"/>
            <a:ext cx="2057400" cy="4392708"/>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06169"/>
            <a:ext cx="6019800" cy="4392708"/>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262934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75643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182055"/>
            <a:ext cx="7772400" cy="112618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31571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3/23/23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210609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152401"/>
            <a:ext cx="4040188"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1632667"/>
            <a:ext cx="4040188"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33" y="1152401"/>
            <a:ext cx="4041775"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33" y="1632667"/>
            <a:ext cx="4041775"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3/23/23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57521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3/23/23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212890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3/23/23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56894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981"/>
            <a:ext cx="3008313" cy="872345"/>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04977"/>
            <a:ext cx="5111750" cy="4393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9" y="1077326"/>
            <a:ext cx="3008313" cy="35215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3/23/23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4102636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460007"/>
            <a:ext cx="5486400" cy="30889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235"/>
            <a:ext cx="5486400" cy="6042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3/23/23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38008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169"/>
            <a:ext cx="8229600" cy="858044"/>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201262"/>
            <a:ext cx="8229600" cy="3397616"/>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4771682"/>
            <a:ext cx="2133600" cy="274097"/>
          </a:xfrm>
          <a:prstGeom prst="rect">
            <a:avLst/>
          </a:prstGeom>
        </p:spPr>
        <p:txBody>
          <a:bodyPr vert="horz" lIns="91440" tIns="45720" rIns="91440" bIns="45720" rtlCol="0" anchor="ctr"/>
          <a:lstStyle>
            <a:lvl1pPr algn="l">
              <a:defRPr sz="1200">
                <a:solidFill>
                  <a:schemeClr val="tx1">
                    <a:tint val="75000"/>
                  </a:schemeClr>
                </a:solidFill>
              </a:defRPr>
            </a:lvl1pPr>
          </a:lstStyle>
          <a:p>
            <a:fld id="{864E9205-9656-6046-8C3D-28FDB8803E63}" type="datetimeFigureOut">
              <a:rPr lang="en-US" smtClean="0"/>
              <a:t>3/23/23</a:t>
            </a:fld>
            <a:endParaRPr lang="en-US"/>
          </a:p>
        </p:txBody>
      </p:sp>
      <p:sp>
        <p:nvSpPr>
          <p:cNvPr id="5" name="Footer Placeholder 4"/>
          <p:cNvSpPr>
            <a:spLocks noGrp="1"/>
          </p:cNvSpPr>
          <p:nvPr>
            <p:ph type="ftr" sz="quarter" idx="3"/>
          </p:nvPr>
        </p:nvSpPr>
        <p:spPr>
          <a:xfrm>
            <a:off x="3124200" y="4771682"/>
            <a:ext cx="2895600" cy="27409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71682"/>
            <a:ext cx="2133600" cy="274097"/>
          </a:xfrm>
          <a:prstGeom prst="rect">
            <a:avLst/>
          </a:prstGeom>
        </p:spPr>
        <p:txBody>
          <a:bodyPr vert="horz" lIns="91440" tIns="45720" rIns="91440" bIns="45720" rtlCol="0" anchor="ctr"/>
          <a:lstStyle>
            <a:lvl1pPr algn="r">
              <a:defRPr sz="1200">
                <a:solidFill>
                  <a:schemeClr val="tx1">
                    <a:tint val="75000"/>
                  </a:schemeClr>
                </a:solidFill>
              </a:defRPr>
            </a:lvl1pPr>
          </a:lstStyle>
          <a:p>
            <a:fld id="{ABC49B36-4058-3742-A64C-523393E04A2E}" type="slidenum">
              <a:rPr lang="en-US" smtClean="0"/>
              <a:t>‹#›</a:t>
            </a:fld>
            <a:endParaRPr lang="en-US"/>
          </a:p>
        </p:txBody>
      </p:sp>
    </p:spTree>
    <p:extLst>
      <p:ext uri="{BB962C8B-B14F-4D97-AF65-F5344CB8AC3E}">
        <p14:creationId xmlns:p14="http://schemas.microsoft.com/office/powerpoint/2010/main" val="8376191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630942"/>
          </a:xfrm>
          <a:prstGeom prst="rect">
            <a:avLst/>
          </a:prstGeom>
          <a:noFill/>
        </p:spPr>
        <p:txBody>
          <a:bodyPr wrap="square" rtlCol="0">
            <a:spAutoFit/>
          </a:bodyPr>
          <a:lstStyle/>
          <a:p>
            <a:pPr algn="ctr"/>
            <a:r>
              <a:rPr lang="en-US" sz="3500" dirty="0">
                <a:solidFill>
                  <a:srgbClr val="FF0000"/>
                </a:solidFill>
                <a:latin typeface="Gotham HTF Light"/>
                <a:cs typeface="Gotham HTF Medium"/>
              </a:rPr>
              <a:t>GENERATIVE </a:t>
            </a:r>
            <a:r>
              <a:rPr lang="en-US" sz="3500" dirty="0">
                <a:solidFill>
                  <a:srgbClr val="626E73"/>
                </a:solidFill>
                <a:latin typeface="Gotham HTF Light"/>
                <a:cs typeface="Gotham HTF Medium"/>
              </a:rPr>
              <a:t>ADVERSARIAL NETWORKS</a:t>
            </a:r>
            <a:endParaRPr lang="en-US" sz="3500" dirty="0">
              <a:solidFill>
                <a:srgbClr val="626E73"/>
              </a:solidFill>
              <a:latin typeface="Gotham HTF Light"/>
              <a:cs typeface="Gotham HTF Light"/>
            </a:endParaRPr>
          </a:p>
        </p:txBody>
      </p:sp>
      <p:sp>
        <p:nvSpPr>
          <p:cNvPr id="10" name="TextBox 9"/>
          <p:cNvSpPr txBox="1"/>
          <p:nvPr/>
        </p:nvSpPr>
        <p:spPr>
          <a:xfrm>
            <a:off x="2351764" y="2769840"/>
            <a:ext cx="3670494" cy="369332"/>
          </a:xfrm>
          <a:prstGeom prst="rect">
            <a:avLst/>
          </a:prstGeom>
          <a:noFill/>
        </p:spPr>
        <p:txBody>
          <a:bodyPr wrap="square" rtlCol="0">
            <a:spAutoFit/>
          </a:bodyPr>
          <a:lstStyle/>
          <a:p>
            <a:r>
              <a:rPr lang="pt-BR" dirty="0">
                <a:solidFill>
                  <a:srgbClr val="626E73"/>
                </a:solidFill>
                <a:latin typeface="Gotham HTF Book"/>
                <a:cs typeface="Gotham HTF Book"/>
              </a:rPr>
              <a:t>&amp; </a:t>
            </a:r>
            <a:r>
              <a:rPr lang="pt-BR" dirty="0" err="1">
                <a:solidFill>
                  <a:srgbClr val="626E73"/>
                </a:solidFill>
                <a:latin typeface="Gotham HTF Book"/>
                <a:cs typeface="Gotham HTF Book"/>
              </a:rPr>
              <a:t>Advanced</a:t>
            </a:r>
            <a:r>
              <a:rPr lang="pt-BR" dirty="0">
                <a:solidFill>
                  <a:srgbClr val="626E73"/>
                </a:solidFill>
                <a:latin typeface="Gotham HTF Book"/>
                <a:cs typeface="Gotham HTF Book"/>
              </a:rPr>
              <a:t> Nets</a:t>
            </a:r>
          </a:p>
        </p:txBody>
      </p:sp>
    </p:spTree>
    <p:extLst>
      <p:ext uri="{BB962C8B-B14F-4D97-AF65-F5344CB8AC3E}">
        <p14:creationId xmlns:p14="http://schemas.microsoft.com/office/powerpoint/2010/main" val="29947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40" y="4763"/>
            <a:ext cx="9346044" cy="5143500"/>
          </a:xfrm>
          <a:prstGeom prst="rect">
            <a:avLst/>
          </a:prstGeom>
        </p:spPr>
      </p:pic>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1" y="195444"/>
            <a:ext cx="5712315"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Modelos Generativos</a:t>
            </a:r>
          </a:p>
        </p:txBody>
      </p:sp>
      <p:pic>
        <p:nvPicPr>
          <p:cNvPr id="3" name="Picture 2">
            <a:extLst>
              <a:ext uri="{FF2B5EF4-FFF2-40B4-BE49-F238E27FC236}">
                <a16:creationId xmlns:a16="http://schemas.microsoft.com/office/drawing/2014/main" id="{32BA1A74-30B5-8E44-958B-690795000CB1}"/>
              </a:ext>
            </a:extLst>
          </p:cNvPr>
          <p:cNvPicPr>
            <a:picLocks noChangeAspect="1"/>
          </p:cNvPicPr>
          <p:nvPr/>
        </p:nvPicPr>
        <p:blipFill>
          <a:blip r:embed="rId4"/>
          <a:stretch>
            <a:fillRect/>
          </a:stretch>
        </p:blipFill>
        <p:spPr>
          <a:xfrm>
            <a:off x="483287" y="1027972"/>
            <a:ext cx="8083474" cy="2986328"/>
          </a:xfrm>
          <a:prstGeom prst="rect">
            <a:avLst/>
          </a:prstGeom>
        </p:spPr>
      </p:pic>
    </p:spTree>
    <p:extLst>
      <p:ext uri="{BB962C8B-B14F-4D97-AF65-F5344CB8AC3E}">
        <p14:creationId xmlns:p14="http://schemas.microsoft.com/office/powerpoint/2010/main" val="24645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40" y="4763"/>
            <a:ext cx="9346044" cy="5143500"/>
          </a:xfrm>
          <a:prstGeom prst="rect">
            <a:avLst/>
          </a:prstGeom>
        </p:spPr>
      </p:pic>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1" y="195444"/>
            <a:ext cx="5712315"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Modelos Generativos</a:t>
            </a:r>
          </a:p>
        </p:txBody>
      </p:sp>
      <p:sp>
        <p:nvSpPr>
          <p:cNvPr id="2" name="Rectangle 1">
            <a:extLst>
              <a:ext uri="{FF2B5EF4-FFF2-40B4-BE49-F238E27FC236}">
                <a16:creationId xmlns:a16="http://schemas.microsoft.com/office/drawing/2014/main" id="{03DC69E6-FA7D-0F4D-BD7C-0E73ADA6BC73}"/>
              </a:ext>
            </a:extLst>
          </p:cNvPr>
          <p:cNvSpPr/>
          <p:nvPr/>
        </p:nvSpPr>
        <p:spPr>
          <a:xfrm>
            <a:off x="1258223" y="1501785"/>
            <a:ext cx="6858000" cy="2862322"/>
          </a:xfrm>
          <a:prstGeom prst="rect">
            <a:avLst/>
          </a:prstGeom>
        </p:spPr>
        <p:txBody>
          <a:bodyPr wrap="square">
            <a:spAutoFit/>
          </a:bodyPr>
          <a:lstStyle/>
          <a:p>
            <a:pPr marL="285750" indent="-285750" algn="just">
              <a:buFont typeface="Arial" panose="020B0604020202020204" pitchFamily="34" charset="0"/>
              <a:buChar char="•"/>
            </a:pPr>
            <a:r>
              <a:rPr lang="pt-BR" dirty="0"/>
              <a:t>Os modelos generativos são uma importante classe de modelos de </a:t>
            </a:r>
            <a:r>
              <a:rPr lang="pt-BR" b="1" dirty="0"/>
              <a:t>aprendizagem não supervisionada </a:t>
            </a:r>
            <a:r>
              <a:rPr lang="pt-BR" dirty="0"/>
              <a:t>que vem recebendo muita atenção nos últimos anos.</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dirty="0"/>
              <a:t>Eles podem ser definidos como uma classe de modelos cujo objetivo é aprender a gerar novas amostras que parecem ser do mesmo conjunto de dados que os dados de treinamento. </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dirty="0"/>
              <a:t>Durante a fase de treinamento, um modelo generativo tenta resolver a tarefa principal de </a:t>
            </a:r>
            <a:r>
              <a:rPr lang="pt-BR" b="1" dirty="0"/>
              <a:t>estimativa de densidade</a:t>
            </a:r>
            <a:r>
              <a:rPr lang="pt-BR" dirty="0"/>
              <a:t>.</a:t>
            </a:r>
          </a:p>
        </p:txBody>
      </p:sp>
    </p:spTree>
    <p:extLst>
      <p:ext uri="{BB962C8B-B14F-4D97-AF65-F5344CB8AC3E}">
        <p14:creationId xmlns:p14="http://schemas.microsoft.com/office/powerpoint/2010/main" val="1522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54" y="308417"/>
            <a:ext cx="9346044" cy="5143500"/>
          </a:xfrm>
          <a:prstGeom prst="rect">
            <a:avLst/>
          </a:prstGeom>
        </p:spPr>
      </p:pic>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1" y="195444"/>
            <a:ext cx="5712315"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Modelos Generativos</a:t>
            </a:r>
          </a:p>
        </p:txBody>
      </p:sp>
      <p:pic>
        <p:nvPicPr>
          <p:cNvPr id="4" name="Picture 3">
            <a:extLst>
              <a:ext uri="{FF2B5EF4-FFF2-40B4-BE49-F238E27FC236}">
                <a16:creationId xmlns:a16="http://schemas.microsoft.com/office/drawing/2014/main" id="{38B53012-288C-8846-B468-172D35EB3E8F}"/>
              </a:ext>
            </a:extLst>
          </p:cNvPr>
          <p:cNvPicPr>
            <a:picLocks noChangeAspect="1"/>
          </p:cNvPicPr>
          <p:nvPr/>
        </p:nvPicPr>
        <p:blipFill>
          <a:blip r:embed="rId4"/>
          <a:stretch>
            <a:fillRect/>
          </a:stretch>
        </p:blipFill>
        <p:spPr>
          <a:xfrm>
            <a:off x="2060458" y="993997"/>
            <a:ext cx="4676435" cy="2628880"/>
          </a:xfrm>
          <a:prstGeom prst="rect">
            <a:avLst/>
          </a:prstGeom>
        </p:spPr>
      </p:pic>
      <p:sp>
        <p:nvSpPr>
          <p:cNvPr id="5" name="Rectangle 4">
            <a:extLst>
              <a:ext uri="{FF2B5EF4-FFF2-40B4-BE49-F238E27FC236}">
                <a16:creationId xmlns:a16="http://schemas.microsoft.com/office/drawing/2014/main" id="{54DEB2DE-4937-BA4F-B3C2-97CD9E7E2BF9}"/>
              </a:ext>
            </a:extLst>
          </p:cNvPr>
          <p:cNvSpPr/>
          <p:nvPr/>
        </p:nvSpPr>
        <p:spPr>
          <a:xfrm>
            <a:off x="529092" y="4029565"/>
            <a:ext cx="7991864" cy="1015663"/>
          </a:xfrm>
          <a:prstGeom prst="rect">
            <a:avLst/>
          </a:prstGeom>
        </p:spPr>
        <p:txBody>
          <a:bodyPr wrap="square">
            <a:spAutoFit/>
          </a:bodyPr>
          <a:lstStyle/>
          <a:p>
            <a:r>
              <a:rPr lang="pt-BR" sz="1200" dirty="0"/>
              <a:t>Na estimativa de densidade, nosso modelo aprende a construir uma estimativa — </a:t>
            </a:r>
            <a:r>
              <a:rPr lang="pt-BR" sz="1200" dirty="0" err="1"/>
              <a:t>pmodel</a:t>
            </a:r>
            <a:r>
              <a:rPr lang="pt-BR" sz="1200" dirty="0"/>
              <a:t>(</a:t>
            </a:r>
            <a:r>
              <a:rPr lang="pt-BR" sz="1200" dirty="0" err="1"/>
              <a:t>x</a:t>
            </a:r>
            <a:r>
              <a:rPr lang="pt-BR" sz="1200" dirty="0"/>
              <a:t>) — o mais semelhante possível à função de densidade de probabilidade não observável — </a:t>
            </a:r>
            <a:r>
              <a:rPr lang="pt-BR" sz="1200" dirty="0" err="1"/>
              <a:t>pdata</a:t>
            </a:r>
            <a:r>
              <a:rPr lang="pt-BR" sz="1200" dirty="0"/>
              <a:t>(</a:t>
            </a:r>
            <a:r>
              <a:rPr lang="pt-BR" sz="1200" dirty="0" err="1"/>
              <a:t>x</a:t>
            </a:r>
            <a:r>
              <a:rPr lang="pt-BR" sz="1200" dirty="0"/>
              <a:t>).</a:t>
            </a:r>
          </a:p>
          <a:p>
            <a:endParaRPr lang="pt-BR" sz="1200" dirty="0"/>
          </a:p>
          <a:p>
            <a:r>
              <a:rPr lang="pt-BR" sz="1200" dirty="0"/>
              <a:t>É importante mencionar que o modelo generativo deve ser </a:t>
            </a:r>
            <a:r>
              <a:rPr lang="pt-BR" sz="1200" b="1" dirty="0"/>
              <a:t>capaz de compor novas amostras da distribuição</a:t>
            </a:r>
            <a:r>
              <a:rPr lang="pt-BR" sz="1200" dirty="0"/>
              <a:t>, e não apenas copiar e colar as já existentes. </a:t>
            </a:r>
          </a:p>
        </p:txBody>
      </p:sp>
    </p:spTree>
    <p:extLst>
      <p:ext uri="{BB962C8B-B14F-4D97-AF65-F5344CB8AC3E}">
        <p14:creationId xmlns:p14="http://schemas.microsoft.com/office/powerpoint/2010/main" val="345373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C7EE2D7B-FC13-B548-8747-36033F3561EF}"/>
              </a:ext>
            </a:extLst>
          </p:cNvPr>
          <p:cNvSpPr>
            <a:spLocks noGrp="1"/>
          </p:cNvSpPr>
          <p:nvPr>
            <p:ph type="title"/>
          </p:nvPr>
        </p:nvSpPr>
        <p:spPr>
          <a:xfrm>
            <a:off x="1817700" y="230613"/>
            <a:ext cx="5459304" cy="378969"/>
          </a:xfrm>
        </p:spPr>
        <p:txBody>
          <a:bodyPr>
            <a:noAutofit/>
          </a:bodyPr>
          <a:lstStyle/>
          <a:p>
            <a:r>
              <a:rPr lang="pt-BR" altLang="en-US" sz="2400" b="1" dirty="0"/>
              <a:t>Taxonomia dos Modelos Generativos</a:t>
            </a:r>
          </a:p>
        </p:txBody>
      </p:sp>
      <p:pic>
        <p:nvPicPr>
          <p:cNvPr id="31746" name="Picture 2" descr="C:\Users\Jlopes\Desktop\GANS\GANS\Screen Shot 2019-07-05 at 11.16.18.png">
            <a:extLst>
              <a:ext uri="{FF2B5EF4-FFF2-40B4-BE49-F238E27FC236}">
                <a16:creationId xmlns:a16="http://schemas.microsoft.com/office/drawing/2014/main" id="{1FD1A41A-7764-E046-950B-F19D3E7DC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77" y="913591"/>
            <a:ext cx="7343951" cy="3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564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ítulo 1">
            <a:extLst>
              <a:ext uri="{FF2B5EF4-FFF2-40B4-BE49-F238E27FC236}">
                <a16:creationId xmlns:a16="http://schemas.microsoft.com/office/drawing/2014/main" id="{E514D964-B876-4BA2-9B24-6E38E6EE4743}"/>
              </a:ext>
            </a:extLst>
          </p:cNvPr>
          <p:cNvSpPr>
            <a:spLocks noGrp="1"/>
          </p:cNvSpPr>
          <p:nvPr>
            <p:ph type="ctrTitle"/>
          </p:nvPr>
        </p:nvSpPr>
        <p:spPr>
          <a:xfrm>
            <a:off x="2085461" y="207019"/>
            <a:ext cx="5297229" cy="378969"/>
          </a:xfrm>
        </p:spPr>
        <p:txBody>
          <a:bodyPr>
            <a:noAutofit/>
          </a:bodyPr>
          <a:lstStyle/>
          <a:p>
            <a:r>
              <a:rPr lang="pt-BR" altLang="en-US" sz="2400" dirty="0"/>
              <a:t>Da última aula - </a:t>
            </a:r>
            <a:r>
              <a:rPr lang="pt-BR" altLang="en-US" sz="2400" dirty="0" err="1"/>
              <a:t>Deep</a:t>
            </a:r>
            <a:r>
              <a:rPr lang="pt-BR" altLang="en-US" sz="2400" dirty="0"/>
              <a:t> </a:t>
            </a:r>
            <a:r>
              <a:rPr lang="pt-BR" altLang="en-US" sz="2400" dirty="0" err="1"/>
              <a:t>Autoencoders</a:t>
            </a:r>
            <a:endParaRPr lang="en-US" altLang="en-US" sz="2400" dirty="0"/>
          </a:p>
        </p:txBody>
      </p:sp>
      <p:pic>
        <p:nvPicPr>
          <p:cNvPr id="109570" name="Picture 2">
            <a:extLst>
              <a:ext uri="{FF2B5EF4-FFF2-40B4-BE49-F238E27FC236}">
                <a16:creationId xmlns:a16="http://schemas.microsoft.com/office/drawing/2014/main" id="{9898A704-7367-4AA2-B7A4-6021D9278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716" y="952191"/>
            <a:ext cx="5946720" cy="3800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ítulo 1">
            <a:extLst>
              <a:ext uri="{FF2B5EF4-FFF2-40B4-BE49-F238E27FC236}">
                <a16:creationId xmlns:a16="http://schemas.microsoft.com/office/drawing/2014/main" id="{F16BA1BF-33CA-4BB1-B131-5FCF00FA373F}"/>
              </a:ext>
            </a:extLst>
          </p:cNvPr>
          <p:cNvSpPr>
            <a:spLocks noGrp="1"/>
          </p:cNvSpPr>
          <p:nvPr>
            <p:ph type="ctrTitle"/>
          </p:nvPr>
        </p:nvSpPr>
        <p:spPr>
          <a:xfrm>
            <a:off x="1545012" y="195444"/>
            <a:ext cx="5297229" cy="378969"/>
          </a:xfrm>
        </p:spPr>
        <p:txBody>
          <a:bodyPr>
            <a:noAutofit/>
          </a:bodyPr>
          <a:lstStyle/>
          <a:p>
            <a:r>
              <a:rPr lang="pt-BR" altLang="en-US" sz="2400" dirty="0" err="1"/>
              <a:t>Deep</a:t>
            </a:r>
            <a:r>
              <a:rPr lang="pt-BR" altLang="en-US" sz="2400" dirty="0"/>
              <a:t> Learning – </a:t>
            </a:r>
            <a:r>
              <a:rPr lang="pt-BR" altLang="en-US" sz="2400" dirty="0" err="1"/>
              <a:t>Deep</a:t>
            </a:r>
            <a:r>
              <a:rPr lang="pt-BR" altLang="en-US" sz="2400" dirty="0"/>
              <a:t> </a:t>
            </a:r>
            <a:r>
              <a:rPr lang="pt-BR" altLang="en-US" sz="2400" dirty="0" err="1"/>
              <a:t>Autoencoders</a:t>
            </a:r>
            <a:endParaRPr lang="en-US" altLang="en-US" sz="2400" dirty="0"/>
          </a:p>
        </p:txBody>
      </p:sp>
      <p:pic>
        <p:nvPicPr>
          <p:cNvPr id="111618" name="Picture 2">
            <a:extLst>
              <a:ext uri="{FF2B5EF4-FFF2-40B4-BE49-F238E27FC236}">
                <a16:creationId xmlns:a16="http://schemas.microsoft.com/office/drawing/2014/main" id="{4EBD33CB-63AA-4992-9726-0B14C9021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1693445"/>
            <a:ext cx="6864350" cy="176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ítulo 1">
            <a:extLst>
              <a:ext uri="{FF2B5EF4-FFF2-40B4-BE49-F238E27FC236}">
                <a16:creationId xmlns:a16="http://schemas.microsoft.com/office/drawing/2014/main" id="{1E7D8AEF-1E08-46D2-B0A9-6F1C78868E2D}"/>
              </a:ext>
            </a:extLst>
          </p:cNvPr>
          <p:cNvSpPr>
            <a:spLocks noGrp="1"/>
          </p:cNvSpPr>
          <p:nvPr>
            <p:ph type="ctrTitle"/>
          </p:nvPr>
        </p:nvSpPr>
        <p:spPr>
          <a:xfrm>
            <a:off x="1545012" y="195444"/>
            <a:ext cx="5297229" cy="378969"/>
          </a:xfrm>
        </p:spPr>
        <p:txBody>
          <a:bodyPr>
            <a:noAutofit/>
          </a:bodyPr>
          <a:lstStyle/>
          <a:p>
            <a:r>
              <a:rPr lang="pt-BR" altLang="en-US" sz="2400" dirty="0" err="1"/>
              <a:t>Deep</a:t>
            </a:r>
            <a:r>
              <a:rPr lang="pt-BR" altLang="en-US" sz="2400" dirty="0"/>
              <a:t> Learning – </a:t>
            </a:r>
            <a:r>
              <a:rPr lang="pt-BR" altLang="en-US" sz="2400" dirty="0" err="1"/>
              <a:t>Deep</a:t>
            </a:r>
            <a:r>
              <a:rPr lang="pt-BR" altLang="en-US" sz="2400" dirty="0"/>
              <a:t> </a:t>
            </a:r>
            <a:r>
              <a:rPr lang="pt-BR" altLang="en-US" sz="2400" dirty="0" err="1"/>
              <a:t>Autoencoders</a:t>
            </a:r>
            <a:endParaRPr lang="en-US" altLang="en-US" sz="2400" dirty="0"/>
          </a:p>
        </p:txBody>
      </p:sp>
      <p:pic>
        <p:nvPicPr>
          <p:cNvPr id="113666" name="Picture 3">
            <a:extLst>
              <a:ext uri="{FF2B5EF4-FFF2-40B4-BE49-F238E27FC236}">
                <a16:creationId xmlns:a16="http://schemas.microsoft.com/office/drawing/2014/main" id="{52C11FF2-1EF3-4812-9039-ADED21D40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462" y="1114265"/>
            <a:ext cx="4169855" cy="269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69994036-22E6-6D49-B129-D701BFC27211}"/>
              </a:ext>
            </a:extLst>
          </p:cNvPr>
          <p:cNvSpPr>
            <a:spLocks noGrp="1"/>
          </p:cNvSpPr>
          <p:nvPr>
            <p:ph type="title"/>
          </p:nvPr>
        </p:nvSpPr>
        <p:spPr>
          <a:xfrm>
            <a:off x="1545013" y="141816"/>
            <a:ext cx="6162423" cy="432597"/>
          </a:xfrm>
        </p:spPr>
        <p:txBody>
          <a:bodyPr>
            <a:noAutofit/>
          </a:bodyPr>
          <a:lstStyle/>
          <a:p>
            <a:r>
              <a:rPr lang="en-US" altLang="en-US" sz="2400" b="1" dirty="0"/>
              <a:t>Autoencoders - Demo</a:t>
            </a:r>
          </a:p>
        </p:txBody>
      </p:sp>
      <p:pic>
        <p:nvPicPr>
          <p:cNvPr id="1028" name="Picture 4" descr="Building Autoencoders in Keras">
            <a:extLst>
              <a:ext uri="{FF2B5EF4-FFF2-40B4-BE49-F238E27FC236}">
                <a16:creationId xmlns:a16="http://schemas.microsoft.com/office/drawing/2014/main" id="{BE1A80D5-0069-495F-96C4-2F15C9590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27" y="1446388"/>
            <a:ext cx="8295945" cy="260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273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B89A539-FDD0-4F41-A030-47FE63533C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546" y="605308"/>
            <a:ext cx="8754907" cy="3449372"/>
          </a:xfrm>
          <a:prstGeom prst="rect">
            <a:avLst/>
          </a:prstGeom>
          <a:noFill/>
          <a:ln>
            <a:noFill/>
          </a:ln>
        </p:spPr>
      </p:pic>
    </p:spTree>
    <p:extLst>
      <p:ext uri="{BB962C8B-B14F-4D97-AF65-F5344CB8AC3E}">
        <p14:creationId xmlns:p14="http://schemas.microsoft.com/office/powerpoint/2010/main" val="357607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919D5A-5A93-404E-B3D5-D9A1A1E81862}"/>
              </a:ext>
            </a:extLst>
          </p:cNvPr>
          <p:cNvSpPr/>
          <p:nvPr/>
        </p:nvSpPr>
        <p:spPr>
          <a:xfrm>
            <a:off x="609599" y="874737"/>
            <a:ext cx="8155709" cy="3139321"/>
          </a:xfrm>
          <a:prstGeom prst="rect">
            <a:avLst/>
          </a:prstGeom>
        </p:spPr>
        <p:txBody>
          <a:bodyPr wrap="square">
            <a:spAutoFit/>
          </a:bodyPr>
          <a:lstStyle/>
          <a:p>
            <a:pPr marL="285750" indent="-285750">
              <a:buFont typeface="Arial" panose="020B0604020202020204" pitchFamily="34" charset="0"/>
              <a:buChar char="•"/>
            </a:pPr>
            <a:r>
              <a:rPr lang="pt-BR" dirty="0"/>
              <a:t>Neste ponto de nossas aulas, uma pergunta natural que vem à mente é “qual é a ligação entre os </a:t>
            </a:r>
            <a:r>
              <a:rPr lang="pt-BR" dirty="0" err="1"/>
              <a:t>autoencoders</a:t>
            </a:r>
            <a:r>
              <a:rPr lang="pt-BR" dirty="0"/>
              <a:t> e a </a:t>
            </a:r>
            <a:r>
              <a:rPr lang="pt-BR" b="1" dirty="0"/>
              <a:t>geração de conteúdo</a:t>
            </a:r>
            <a:r>
              <a:rPr lang="pt-BR" dirty="0"/>
              <a:t>?”. </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De fato, uma vez que o </a:t>
            </a:r>
            <a:r>
              <a:rPr lang="pt-BR" dirty="0" err="1"/>
              <a:t>autoencoder</a:t>
            </a:r>
            <a:r>
              <a:rPr lang="pt-BR" dirty="0"/>
              <a:t> foi treinado, temos um codificador e um decodificador, mas ainda não temos uma </a:t>
            </a:r>
            <a:r>
              <a:rPr lang="pt-BR" b="1" dirty="0"/>
              <a:t>maneira real</a:t>
            </a:r>
            <a:r>
              <a:rPr lang="pt-BR" dirty="0"/>
              <a:t> de produzir qualquer novo conteúdo.</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À primeira vista, poderíamos ser tentados a pensar que, se o espaço latente for suficientemente regular (bem “organizado” pelo codificador durante o processo de treinamento), poderíamos pegar um ponto aleatoriamente desse espaço latente e decodificá-lo para obter um novo conteúdo relevante.</a:t>
            </a:r>
            <a:endParaRPr lang="en-US" dirty="0"/>
          </a:p>
        </p:txBody>
      </p:sp>
    </p:spTree>
    <p:extLst>
      <p:ext uri="{BB962C8B-B14F-4D97-AF65-F5344CB8AC3E}">
        <p14:creationId xmlns:p14="http://schemas.microsoft.com/office/powerpoint/2010/main" val="218205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420" y="3834881"/>
            <a:ext cx="9144000" cy="5143500"/>
          </a:xfrm>
          <a:prstGeom prst="rect">
            <a:avLst/>
          </a:prstGeom>
        </p:spPr>
      </p:pic>
      <p:pic>
        <p:nvPicPr>
          <p:cNvPr id="12" name="Imagem 8">
            <a:extLst>
              <a:ext uri="{FF2B5EF4-FFF2-40B4-BE49-F238E27FC236}">
                <a16:creationId xmlns:a16="http://schemas.microsoft.com/office/drawing/2014/main" id="{3812BFF3-DE3A-1E49-A83B-16C93D5FA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929" y="2479531"/>
            <a:ext cx="2941011" cy="233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m 10">
            <a:extLst>
              <a:ext uri="{FF2B5EF4-FFF2-40B4-BE49-F238E27FC236}">
                <a16:creationId xmlns:a16="http://schemas.microsoft.com/office/drawing/2014/main" id="{6A7D33E7-0E38-6549-B8B6-907AF4684A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8095" y="2445216"/>
            <a:ext cx="2249705" cy="236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m 12">
            <a:extLst>
              <a:ext uri="{FF2B5EF4-FFF2-40B4-BE49-F238E27FC236}">
                <a16:creationId xmlns:a16="http://schemas.microsoft.com/office/drawing/2014/main" id="{8F38961F-5253-884F-BBF4-3B48D0BF4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505" y="349925"/>
            <a:ext cx="2069295" cy="24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a:extLst>
              <a:ext uri="{FF2B5EF4-FFF2-40B4-BE49-F238E27FC236}">
                <a16:creationId xmlns:a16="http://schemas.microsoft.com/office/drawing/2014/main" id="{06DDAD67-E913-1342-97F5-E4E3A14F8A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8521" y="358538"/>
            <a:ext cx="1875903" cy="24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a:extLst>
              <a:ext uri="{FF2B5EF4-FFF2-40B4-BE49-F238E27FC236}">
                <a16:creationId xmlns:a16="http://schemas.microsoft.com/office/drawing/2014/main" id="{BCF5BA39-29A0-0C49-87E2-1C8B644F65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732" y="358538"/>
            <a:ext cx="4192789" cy="244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
            <a:extLst>
              <a:ext uri="{FF2B5EF4-FFF2-40B4-BE49-F238E27FC236}">
                <a16:creationId xmlns:a16="http://schemas.microsoft.com/office/drawing/2014/main" id="{FB5755B6-3DED-AD4B-855A-B4B8E1856E2F}"/>
              </a:ext>
            </a:extLst>
          </p:cNvPr>
          <p:cNvSpPr txBox="1">
            <a:spLocks noChangeArrowheads="1"/>
          </p:cNvSpPr>
          <p:nvPr/>
        </p:nvSpPr>
        <p:spPr bwMode="auto">
          <a:xfrm>
            <a:off x="470350" y="2636160"/>
            <a:ext cx="3340962"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400" dirty="0"/>
          </a:p>
          <a:p>
            <a:r>
              <a:rPr lang="en-US" altLang="en-US" sz="1200" b="1" dirty="0"/>
              <a:t>Chief Data Officer </a:t>
            </a:r>
            <a:r>
              <a:rPr lang="en-US" altLang="en-US" sz="1200" dirty="0"/>
              <a:t>@ Lambda3</a:t>
            </a:r>
          </a:p>
          <a:p>
            <a:r>
              <a:rPr lang="en-US" altLang="en-US" sz="1200" b="1" dirty="0"/>
              <a:t>Professor de </a:t>
            </a:r>
            <a:r>
              <a:rPr lang="en-US" altLang="en-US" sz="1200" b="1" dirty="0" err="1"/>
              <a:t>graduação</a:t>
            </a:r>
            <a:r>
              <a:rPr lang="en-US" altLang="en-US" sz="1200" b="1" dirty="0"/>
              <a:t> e MBA</a:t>
            </a:r>
            <a:r>
              <a:rPr lang="en-US" altLang="en-US" sz="1200" dirty="0"/>
              <a:t> @ FIAP</a:t>
            </a:r>
          </a:p>
          <a:p>
            <a:r>
              <a:rPr lang="en-US" altLang="en-US" sz="1200" b="1" dirty="0"/>
              <a:t>Most Valuable Professional </a:t>
            </a:r>
            <a:r>
              <a:rPr lang="en-US" altLang="en-US" sz="1200" dirty="0"/>
              <a:t>– AI @Microsoft</a:t>
            </a:r>
          </a:p>
          <a:p>
            <a:endParaRPr lang="en-US" altLang="en-US" sz="1200" dirty="0"/>
          </a:p>
          <a:p>
            <a:r>
              <a:rPr lang="en-US" altLang="en-US" sz="1200" dirty="0" err="1"/>
              <a:t>Doutor</a:t>
            </a:r>
            <a:r>
              <a:rPr lang="en-US" altLang="en-US" sz="1200" dirty="0"/>
              <a:t> em </a:t>
            </a:r>
            <a:r>
              <a:rPr lang="en-US" altLang="en-US" sz="1200" dirty="0" err="1"/>
              <a:t>Engenharia</a:t>
            </a:r>
            <a:r>
              <a:rPr lang="en-US" altLang="en-US" sz="1200" dirty="0"/>
              <a:t> </a:t>
            </a:r>
            <a:r>
              <a:rPr lang="en-US" altLang="en-US" sz="1200" dirty="0" err="1"/>
              <a:t>Elétrica</a:t>
            </a:r>
            <a:r>
              <a:rPr lang="en-US" altLang="en-US" sz="1200" dirty="0"/>
              <a:t> e </a:t>
            </a:r>
            <a:r>
              <a:rPr lang="en-US" altLang="en-US" sz="1200" dirty="0" err="1"/>
              <a:t>Computação</a:t>
            </a:r>
            <a:r>
              <a:rPr lang="en-US" altLang="en-US" sz="1200" dirty="0"/>
              <a:t> pela </a:t>
            </a:r>
            <a:r>
              <a:rPr lang="en-US" altLang="en-US" sz="1200" dirty="0" err="1"/>
              <a:t>Universidade</a:t>
            </a:r>
            <a:r>
              <a:rPr lang="en-US" altLang="en-US" sz="1200" dirty="0"/>
              <a:t> </a:t>
            </a:r>
            <a:r>
              <a:rPr lang="en-US" altLang="en-US" sz="1200" dirty="0" err="1"/>
              <a:t>Presbiteriana</a:t>
            </a:r>
            <a:r>
              <a:rPr lang="en-US" altLang="en-US" sz="1200" dirty="0"/>
              <a:t> Mackenzie (UPM)</a:t>
            </a:r>
          </a:p>
          <a:p>
            <a:endParaRPr lang="en-US" altLang="en-US" sz="1200" dirty="0"/>
          </a:p>
          <a:p>
            <a:r>
              <a:rPr lang="en-US" altLang="en-US" sz="1200" dirty="0" err="1"/>
              <a:t>Organizador</a:t>
            </a:r>
            <a:r>
              <a:rPr lang="en-US" altLang="en-US" sz="1200" dirty="0"/>
              <a:t> da </a:t>
            </a:r>
            <a:r>
              <a:rPr lang="en-US" altLang="en-US" sz="1200" dirty="0" err="1"/>
              <a:t>comunidade</a:t>
            </a:r>
            <a:r>
              <a:rPr lang="en-US" altLang="en-US" sz="1200" dirty="0"/>
              <a:t> AI </a:t>
            </a:r>
            <a:r>
              <a:rPr lang="en-US" altLang="en-US" sz="1200" dirty="0" err="1"/>
              <a:t>Brasil</a:t>
            </a:r>
            <a:r>
              <a:rPr lang="en-US" altLang="en-US" sz="1200" dirty="0"/>
              <a:t> e </a:t>
            </a:r>
            <a:r>
              <a:rPr lang="en-US" altLang="en-US" sz="1200" dirty="0" err="1"/>
              <a:t>pesquisador</a:t>
            </a:r>
            <a:r>
              <a:rPr lang="en-US" altLang="en-US" sz="1200" dirty="0"/>
              <a:t> em Machine e Deep Learning</a:t>
            </a:r>
          </a:p>
          <a:p>
            <a:endParaRPr lang="en-US" altLang="en-US" sz="1400" dirty="0"/>
          </a:p>
        </p:txBody>
      </p:sp>
    </p:spTree>
    <p:extLst>
      <p:ext uri="{BB962C8B-B14F-4D97-AF65-F5344CB8AC3E}">
        <p14:creationId xmlns:p14="http://schemas.microsoft.com/office/powerpoint/2010/main" val="38783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681FF57-F346-4CFD-A901-D366B7155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069" y="0"/>
            <a:ext cx="7912444" cy="4115900"/>
          </a:xfrm>
          <a:prstGeom prst="rect">
            <a:avLst/>
          </a:prstGeom>
          <a:noFill/>
          <a:ln>
            <a:noFill/>
          </a:ln>
        </p:spPr>
      </p:pic>
      <p:sp>
        <p:nvSpPr>
          <p:cNvPr id="2" name="Rectangle 1">
            <a:extLst>
              <a:ext uri="{FF2B5EF4-FFF2-40B4-BE49-F238E27FC236}">
                <a16:creationId xmlns:a16="http://schemas.microsoft.com/office/drawing/2014/main" id="{76FF93C0-859F-EE42-B5DE-93663207E647}"/>
              </a:ext>
            </a:extLst>
          </p:cNvPr>
          <p:cNvSpPr/>
          <p:nvPr/>
        </p:nvSpPr>
        <p:spPr>
          <a:xfrm>
            <a:off x="1907309" y="4352483"/>
            <a:ext cx="6192982" cy="646331"/>
          </a:xfrm>
          <a:prstGeom prst="rect">
            <a:avLst/>
          </a:prstGeom>
        </p:spPr>
        <p:txBody>
          <a:bodyPr wrap="square">
            <a:spAutoFit/>
          </a:bodyPr>
          <a:lstStyle/>
          <a:p>
            <a:pPr marL="285750" indent="-285750">
              <a:buFont typeface="Arial" panose="020B0604020202020204" pitchFamily="34" charset="0"/>
              <a:buChar char="•"/>
            </a:pPr>
            <a:r>
              <a:rPr lang="pt-BR" dirty="0"/>
              <a:t>O decodificador atuaria então mais ou menos como o gerador de uma </a:t>
            </a:r>
            <a:r>
              <a:rPr lang="pt-BR" b="1" dirty="0"/>
              <a:t>Rede </a:t>
            </a:r>
            <a:r>
              <a:rPr lang="pt-BR" b="1" dirty="0" err="1"/>
              <a:t>Adversarial</a:t>
            </a:r>
            <a:r>
              <a:rPr lang="pt-BR" b="1" dirty="0"/>
              <a:t> Generativa</a:t>
            </a:r>
            <a:r>
              <a:rPr lang="pt-BR" dirty="0"/>
              <a:t>.</a:t>
            </a:r>
            <a:endParaRPr lang="en-US" dirty="0"/>
          </a:p>
        </p:txBody>
      </p:sp>
    </p:spTree>
    <p:extLst>
      <p:ext uri="{BB962C8B-B14F-4D97-AF65-F5344CB8AC3E}">
        <p14:creationId xmlns:p14="http://schemas.microsoft.com/office/powerpoint/2010/main" val="2619236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2">
            <a:extLst>
              <a:ext uri="{FF2B5EF4-FFF2-40B4-BE49-F238E27FC236}">
                <a16:creationId xmlns:a16="http://schemas.microsoft.com/office/drawing/2014/main" id="{E6A3069E-2CC6-C940-B305-6D1BC40776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982" y="0"/>
            <a:ext cx="7495091" cy="3898801"/>
          </a:xfrm>
          <a:prstGeom prst="rect">
            <a:avLst/>
          </a:prstGeom>
          <a:noFill/>
          <a:ln>
            <a:noFill/>
          </a:ln>
        </p:spPr>
      </p:pic>
      <p:sp>
        <p:nvSpPr>
          <p:cNvPr id="2" name="Rectangle 1">
            <a:extLst>
              <a:ext uri="{FF2B5EF4-FFF2-40B4-BE49-F238E27FC236}">
                <a16:creationId xmlns:a16="http://schemas.microsoft.com/office/drawing/2014/main" id="{725D50DA-27F4-5745-9970-BEB76244509D}"/>
              </a:ext>
            </a:extLst>
          </p:cNvPr>
          <p:cNvSpPr/>
          <p:nvPr/>
        </p:nvSpPr>
        <p:spPr>
          <a:xfrm>
            <a:off x="534179" y="4067915"/>
            <a:ext cx="8038696" cy="923330"/>
          </a:xfrm>
          <a:prstGeom prst="rect">
            <a:avLst/>
          </a:prstGeom>
        </p:spPr>
        <p:txBody>
          <a:bodyPr wrap="square">
            <a:spAutoFit/>
          </a:bodyPr>
          <a:lstStyle/>
          <a:p>
            <a:r>
              <a:rPr lang="pt-BR" dirty="0"/>
              <a:t>No entanto, como discutimos na aula anterior, a regularidade do espaço latente para </a:t>
            </a:r>
            <a:r>
              <a:rPr lang="pt-BR" dirty="0" err="1"/>
              <a:t>autoencoders</a:t>
            </a:r>
            <a:r>
              <a:rPr lang="pt-BR" dirty="0"/>
              <a:t> é um ponto difícil que depende da </a:t>
            </a:r>
            <a:r>
              <a:rPr lang="pt-BR" b="1" dirty="0"/>
              <a:t>distribuição dos dados no espaço inicial</a:t>
            </a:r>
            <a:r>
              <a:rPr lang="pt-BR" dirty="0"/>
              <a:t>, da dimensão do espaço latente e da arquitetura do </a:t>
            </a:r>
            <a:r>
              <a:rPr lang="pt-BR" i="1" dirty="0" err="1"/>
              <a:t>encoder</a:t>
            </a:r>
            <a:r>
              <a:rPr lang="pt-BR" dirty="0"/>
              <a:t>.</a:t>
            </a:r>
            <a:endParaRPr lang="en-US" dirty="0"/>
          </a:p>
        </p:txBody>
      </p:sp>
    </p:spTree>
    <p:extLst>
      <p:ext uri="{BB962C8B-B14F-4D97-AF65-F5344CB8AC3E}">
        <p14:creationId xmlns:p14="http://schemas.microsoft.com/office/powerpoint/2010/main" val="205857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9E9F9E-B12E-AC44-9220-8023AF3E89E7}"/>
              </a:ext>
            </a:extLst>
          </p:cNvPr>
          <p:cNvSpPr/>
          <p:nvPr/>
        </p:nvSpPr>
        <p:spPr>
          <a:xfrm>
            <a:off x="471055" y="942109"/>
            <a:ext cx="8155708" cy="3139321"/>
          </a:xfrm>
          <a:prstGeom prst="rect">
            <a:avLst/>
          </a:prstGeom>
        </p:spPr>
        <p:txBody>
          <a:bodyPr wrap="square">
            <a:spAutoFit/>
          </a:bodyPr>
          <a:lstStyle/>
          <a:p>
            <a:pPr marL="285750" indent="-285750">
              <a:buFont typeface="Arial" panose="020B0604020202020204" pitchFamily="34" charset="0"/>
              <a:buChar char="•"/>
            </a:pPr>
            <a:r>
              <a:rPr lang="pt-BR" dirty="0"/>
              <a:t>Ao pensar nisso por um minuto, essa falta de estrutura entre os dados codificados no espaço latente é bastante normal.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pt-BR" dirty="0"/>
              <a:t>De fato, nada na tarefa que o </a:t>
            </a:r>
            <a:r>
              <a:rPr lang="pt-BR" dirty="0" err="1"/>
              <a:t>autoencoder</a:t>
            </a:r>
            <a:r>
              <a:rPr lang="pt-BR" dirty="0"/>
              <a:t> é treinado para impor para obter tal organização: o </a:t>
            </a:r>
            <a:r>
              <a:rPr lang="pt-BR" dirty="0" err="1"/>
              <a:t>autoencoder</a:t>
            </a:r>
            <a:r>
              <a:rPr lang="pt-BR" dirty="0"/>
              <a:t> é treinado apenas para codificar e decodificar com o mínimo de perda possível, não importa como o espaço latente esteja organizado.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pt-BR" dirty="0"/>
              <a:t>Assim, se não tivermos cuidado com a definição da arquitetura, é natural que, durante o treinamento, a rede aproveite todas as possibilidades de </a:t>
            </a:r>
            <a:r>
              <a:rPr lang="pt-BR" b="1" dirty="0" err="1"/>
              <a:t>overfitting</a:t>
            </a:r>
            <a:r>
              <a:rPr lang="pt-BR" dirty="0"/>
              <a:t> para cumprir sua tarefa da melhor maneira possível… a menos que a </a:t>
            </a:r>
            <a:r>
              <a:rPr lang="pt-BR" b="1" dirty="0"/>
              <a:t>regularizemos explicitamente</a:t>
            </a:r>
            <a:r>
              <a:rPr lang="pt-BR" dirty="0"/>
              <a:t>!</a:t>
            </a:r>
            <a:endParaRPr lang="en-US" dirty="0"/>
          </a:p>
        </p:txBody>
      </p:sp>
    </p:spTree>
    <p:extLst>
      <p:ext uri="{BB962C8B-B14F-4D97-AF65-F5344CB8AC3E}">
        <p14:creationId xmlns:p14="http://schemas.microsoft.com/office/powerpoint/2010/main" val="40140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C0127D4-F652-471C-ACA2-CBFEB67804C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902304"/>
            <a:ext cx="9144000" cy="3263093"/>
          </a:xfrm>
          <a:prstGeom prst="rect">
            <a:avLst/>
          </a:prstGeom>
          <a:noFill/>
          <a:ln>
            <a:noFill/>
          </a:ln>
        </p:spPr>
      </p:pic>
    </p:spTree>
    <p:extLst>
      <p:ext uri="{BB962C8B-B14F-4D97-AF65-F5344CB8AC3E}">
        <p14:creationId xmlns:p14="http://schemas.microsoft.com/office/powerpoint/2010/main" val="2568253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A595F-19E3-CD4C-B69B-3F8B055D3750}"/>
              </a:ext>
            </a:extLst>
          </p:cNvPr>
          <p:cNvSpPr/>
          <p:nvPr/>
        </p:nvSpPr>
        <p:spPr>
          <a:xfrm>
            <a:off x="950976" y="1173395"/>
            <a:ext cx="7229856" cy="2585323"/>
          </a:xfrm>
          <a:prstGeom prst="rect">
            <a:avLst/>
          </a:prstGeom>
        </p:spPr>
        <p:txBody>
          <a:bodyPr wrap="square">
            <a:spAutoFit/>
          </a:bodyPr>
          <a:lstStyle/>
          <a:p>
            <a:pPr marL="285750" indent="-285750" algn="just">
              <a:buFont typeface="Arial" panose="020B0604020202020204" pitchFamily="34" charset="0"/>
              <a:buChar char="•"/>
            </a:pPr>
            <a:r>
              <a:rPr lang="pt-BR" dirty="0"/>
              <a:t>Assim, como mencionamos brevemente, um </a:t>
            </a:r>
            <a:r>
              <a:rPr lang="pt-BR" dirty="0" err="1"/>
              <a:t>autoencoder</a:t>
            </a:r>
            <a:r>
              <a:rPr lang="pt-BR" dirty="0"/>
              <a:t> variacional pode ser definido como sendo um </a:t>
            </a:r>
            <a:r>
              <a:rPr lang="pt-BR" dirty="0" err="1"/>
              <a:t>autoencoder</a:t>
            </a:r>
            <a:r>
              <a:rPr lang="pt-BR" dirty="0"/>
              <a:t> cujo treinamento é</a:t>
            </a:r>
            <a:r>
              <a:rPr lang="pt-BR" b="1" dirty="0"/>
              <a:t> regularizado</a:t>
            </a:r>
            <a:r>
              <a:rPr lang="pt-BR" dirty="0"/>
              <a:t> </a:t>
            </a:r>
            <a:r>
              <a:rPr lang="pt-BR" b="1" dirty="0"/>
              <a:t>para evitar </a:t>
            </a:r>
            <a:r>
              <a:rPr lang="pt-BR" b="1" dirty="0" err="1"/>
              <a:t>overfitting</a:t>
            </a:r>
            <a:r>
              <a:rPr lang="pt-BR" b="1" dirty="0"/>
              <a:t> </a:t>
            </a:r>
            <a:r>
              <a:rPr lang="pt-BR" dirty="0"/>
              <a:t>e garantir que o espaço latente tenha boas propriedades que </a:t>
            </a:r>
            <a:r>
              <a:rPr lang="pt-BR" b="1" dirty="0"/>
              <a:t>possibilitem o processo generativo</a:t>
            </a:r>
            <a:r>
              <a:rPr lang="pt-BR"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pt-BR" dirty="0"/>
              <a:t>Assim como um </a:t>
            </a:r>
            <a:r>
              <a:rPr lang="pt-BR" dirty="0" err="1"/>
              <a:t>autoencoder</a:t>
            </a:r>
            <a:r>
              <a:rPr lang="pt-BR" dirty="0"/>
              <a:t> padrão, um </a:t>
            </a:r>
            <a:r>
              <a:rPr lang="pt-BR" dirty="0" err="1"/>
              <a:t>autoencoder</a:t>
            </a:r>
            <a:r>
              <a:rPr lang="pt-BR" dirty="0"/>
              <a:t> variacional é uma arquitetura composta por um codificador e um decodificador e que é treinada para minimizar o erro de reconstrução entre os dados codificados decodificados e os dados iniciais.</a:t>
            </a:r>
          </a:p>
        </p:txBody>
      </p:sp>
    </p:spTree>
    <p:extLst>
      <p:ext uri="{BB962C8B-B14F-4D97-AF65-F5344CB8AC3E}">
        <p14:creationId xmlns:p14="http://schemas.microsoft.com/office/powerpoint/2010/main" val="209129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73D189-56F0-CE41-ABC5-36984773BA56}"/>
              </a:ext>
            </a:extLst>
          </p:cNvPr>
          <p:cNvSpPr/>
          <p:nvPr/>
        </p:nvSpPr>
        <p:spPr>
          <a:xfrm>
            <a:off x="499872" y="1065650"/>
            <a:ext cx="8290560" cy="2462213"/>
          </a:xfrm>
          <a:prstGeom prst="rect">
            <a:avLst/>
          </a:prstGeom>
        </p:spPr>
        <p:txBody>
          <a:bodyPr wrap="square">
            <a:spAutoFit/>
          </a:bodyPr>
          <a:lstStyle/>
          <a:p>
            <a:endParaRPr lang="en-US" sz="1400" dirty="0"/>
          </a:p>
          <a:p>
            <a:r>
              <a:rPr lang="pt-BR" sz="1400" dirty="0"/>
              <a:t>No entanto, para introduzir alguma regularização do espaço latente, procedemos a uma </a:t>
            </a:r>
            <a:r>
              <a:rPr lang="pt-BR" sz="1400" b="1" dirty="0"/>
              <a:t>ligeira modificação do processo de codificação-decodificação</a:t>
            </a:r>
            <a:r>
              <a:rPr lang="pt-BR" sz="1400" dirty="0"/>
              <a:t>: em vez de codificar uma entrada como um único ponto, codificamos como uma </a:t>
            </a:r>
            <a:r>
              <a:rPr lang="pt-BR" sz="1400" b="1" dirty="0"/>
              <a:t>distribuição sobre o espaço latente</a:t>
            </a:r>
            <a:r>
              <a:rPr lang="pt-BR" sz="1400" dirty="0"/>
              <a:t>. </a:t>
            </a:r>
          </a:p>
          <a:p>
            <a:endParaRPr lang="en-US" sz="1400" dirty="0"/>
          </a:p>
          <a:p>
            <a:r>
              <a:rPr lang="pt-BR" sz="1400" dirty="0"/>
              <a:t>O modelo é então treinado da seguinte forma:</a:t>
            </a:r>
          </a:p>
          <a:p>
            <a:endParaRPr lang="en-US" sz="1400" dirty="0"/>
          </a:p>
          <a:p>
            <a:pPr marL="171450" lvl="0" indent="-171450">
              <a:buFont typeface="Arial" panose="020B0604020202020204" pitchFamily="34" charset="0"/>
              <a:buChar char="•"/>
            </a:pPr>
            <a:r>
              <a:rPr lang="pt-BR" sz="1400" dirty="0"/>
              <a:t>Primeiro, a entrada é codificada como distribuição sobre o espaço latente;</a:t>
            </a:r>
            <a:endParaRPr lang="en-US" sz="1400" dirty="0"/>
          </a:p>
          <a:p>
            <a:pPr marL="171450" lvl="0" indent="-171450">
              <a:buFont typeface="Arial" panose="020B0604020202020204" pitchFamily="34" charset="0"/>
              <a:buChar char="•"/>
            </a:pPr>
            <a:r>
              <a:rPr lang="pt-BR" sz="1400" dirty="0"/>
              <a:t>Segundo, um ponto do espaço latente é amostrado dessa distribuição;</a:t>
            </a:r>
            <a:endParaRPr lang="en-US" sz="1400" dirty="0"/>
          </a:p>
          <a:p>
            <a:pPr marL="171450" lvl="0" indent="-171450">
              <a:buFont typeface="Arial" panose="020B0604020202020204" pitchFamily="34" charset="0"/>
              <a:buChar char="•"/>
            </a:pPr>
            <a:r>
              <a:rPr lang="pt-BR" sz="1400" dirty="0"/>
              <a:t>Terceiro, o ponto amostrado é decodificado e o erro de reconstrução pode ser calculado;</a:t>
            </a:r>
            <a:endParaRPr lang="en-US" sz="1400" dirty="0"/>
          </a:p>
          <a:p>
            <a:pPr marL="171450" lvl="0" indent="-171450">
              <a:buFont typeface="Arial" panose="020B0604020202020204" pitchFamily="34" charset="0"/>
              <a:buChar char="•"/>
            </a:pPr>
            <a:r>
              <a:rPr lang="pt-BR" sz="1400" dirty="0"/>
              <a:t>Finalmente, o erro de reconstrução é retro propagado através da rede.</a:t>
            </a:r>
          </a:p>
        </p:txBody>
      </p:sp>
    </p:spTree>
    <p:extLst>
      <p:ext uri="{BB962C8B-B14F-4D97-AF65-F5344CB8AC3E}">
        <p14:creationId xmlns:p14="http://schemas.microsoft.com/office/powerpoint/2010/main" val="47338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01A992F-AB19-4304-ABDF-09B4B23811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01" y="1056068"/>
            <a:ext cx="8973598" cy="2964775"/>
          </a:xfrm>
          <a:prstGeom prst="rect">
            <a:avLst/>
          </a:prstGeom>
          <a:noFill/>
          <a:ln>
            <a:noFill/>
          </a:ln>
        </p:spPr>
      </p:pic>
    </p:spTree>
    <p:extLst>
      <p:ext uri="{BB962C8B-B14F-4D97-AF65-F5344CB8AC3E}">
        <p14:creationId xmlns:p14="http://schemas.microsoft.com/office/powerpoint/2010/main" val="3643412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2F6BF7C-0894-403F-9F96-16B99C34F26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587" y="466731"/>
            <a:ext cx="8674825" cy="4214800"/>
          </a:xfrm>
          <a:prstGeom prst="rect">
            <a:avLst/>
          </a:prstGeom>
          <a:noFill/>
          <a:ln>
            <a:noFill/>
          </a:ln>
        </p:spPr>
      </p:pic>
    </p:spTree>
    <p:extLst>
      <p:ext uri="{BB962C8B-B14F-4D97-AF65-F5344CB8AC3E}">
        <p14:creationId xmlns:p14="http://schemas.microsoft.com/office/powerpoint/2010/main" val="310772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E4357-34F0-8241-AE02-AA427A5F3DCF}"/>
              </a:ext>
            </a:extLst>
          </p:cNvPr>
          <p:cNvPicPr>
            <a:picLocks noChangeAspect="1"/>
          </p:cNvPicPr>
          <p:nvPr/>
        </p:nvPicPr>
        <p:blipFill>
          <a:blip r:embed="rId2"/>
          <a:stretch>
            <a:fillRect/>
          </a:stretch>
        </p:blipFill>
        <p:spPr>
          <a:xfrm>
            <a:off x="2314937" y="143448"/>
            <a:ext cx="4900642" cy="4900642"/>
          </a:xfrm>
          <a:prstGeom prst="rect">
            <a:avLst/>
          </a:prstGeom>
        </p:spPr>
      </p:pic>
    </p:spTree>
    <p:extLst>
      <p:ext uri="{BB962C8B-B14F-4D97-AF65-F5344CB8AC3E}">
        <p14:creationId xmlns:p14="http://schemas.microsoft.com/office/powerpoint/2010/main" val="753504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69994036-22E6-6D49-B129-D701BFC27211}"/>
              </a:ext>
            </a:extLst>
          </p:cNvPr>
          <p:cNvSpPr>
            <a:spLocks noGrp="1"/>
          </p:cNvSpPr>
          <p:nvPr>
            <p:ph type="title"/>
          </p:nvPr>
        </p:nvSpPr>
        <p:spPr>
          <a:xfrm>
            <a:off x="1545013" y="141816"/>
            <a:ext cx="6162423" cy="432597"/>
          </a:xfrm>
        </p:spPr>
        <p:txBody>
          <a:bodyPr>
            <a:noAutofit/>
          </a:bodyPr>
          <a:lstStyle/>
          <a:p>
            <a:r>
              <a:rPr lang="en-US" altLang="en-US" sz="2400" b="1" dirty="0"/>
              <a:t>Variational Autoencoders - Demo</a:t>
            </a:r>
          </a:p>
        </p:txBody>
      </p:sp>
      <p:pic>
        <p:nvPicPr>
          <p:cNvPr id="2" name="Picture 1">
            <a:extLst>
              <a:ext uri="{FF2B5EF4-FFF2-40B4-BE49-F238E27FC236}">
                <a16:creationId xmlns:a16="http://schemas.microsoft.com/office/drawing/2014/main" id="{B9E5AF21-AC54-2E47-8250-BE42423816F6}"/>
              </a:ext>
            </a:extLst>
          </p:cNvPr>
          <p:cNvPicPr>
            <a:picLocks noChangeAspect="1"/>
          </p:cNvPicPr>
          <p:nvPr/>
        </p:nvPicPr>
        <p:blipFill>
          <a:blip r:embed="rId3"/>
          <a:stretch>
            <a:fillRect/>
          </a:stretch>
        </p:blipFill>
        <p:spPr>
          <a:xfrm>
            <a:off x="1978614" y="766093"/>
            <a:ext cx="5295219" cy="4265593"/>
          </a:xfrm>
          <a:prstGeom prst="rect">
            <a:avLst/>
          </a:prstGeom>
        </p:spPr>
      </p:pic>
    </p:spTree>
    <p:extLst>
      <p:ext uri="{BB962C8B-B14F-4D97-AF65-F5344CB8AC3E}">
        <p14:creationId xmlns:p14="http://schemas.microsoft.com/office/powerpoint/2010/main" val="7142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TextBox 59"/>
          <p:cNvSpPr txBox="1"/>
          <p:nvPr/>
        </p:nvSpPr>
        <p:spPr>
          <a:xfrm>
            <a:off x="605822" y="555773"/>
            <a:ext cx="4155882" cy="369332"/>
          </a:xfrm>
          <a:prstGeom prst="rect">
            <a:avLst/>
          </a:prstGeom>
          <a:noFill/>
        </p:spPr>
        <p:txBody>
          <a:bodyPr wrap="square" rtlCol="0">
            <a:spAutoFit/>
          </a:bodyPr>
          <a:lstStyle/>
          <a:p>
            <a:r>
              <a:rPr lang="pt-BR" dirty="0">
                <a:solidFill>
                  <a:srgbClr val="626E73"/>
                </a:solidFill>
                <a:latin typeface="Gotham HTF Bold"/>
                <a:cs typeface="Gotham HTF Bold"/>
              </a:rPr>
              <a:t>TÓPICOS</a:t>
            </a:r>
            <a:endParaRPr lang="pt-BR" dirty="0">
              <a:solidFill>
                <a:srgbClr val="626E73"/>
              </a:solidFill>
              <a:latin typeface="Gotham HTF Light"/>
              <a:cs typeface="Gotham HTF Light"/>
            </a:endParaRPr>
          </a:p>
        </p:txBody>
      </p:sp>
      <p:cxnSp>
        <p:nvCxnSpPr>
          <p:cNvPr id="61" name="Straight Connector 60"/>
          <p:cNvCxnSpPr/>
          <p:nvPr/>
        </p:nvCxnSpPr>
        <p:spPr>
          <a:xfrm>
            <a:off x="725161" y="1069608"/>
            <a:ext cx="3433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2271587" y="1678322"/>
            <a:ext cx="2179841" cy="949684"/>
          </a:xfrm>
          <a:prstGeom prst="rect">
            <a:avLst/>
          </a:prstGeom>
          <a:noFill/>
        </p:spPr>
        <p:txBody>
          <a:bodyPr wrap="square" rtlCol="0">
            <a:spAutoFit/>
          </a:bodyPr>
          <a:lstStyle/>
          <a:p>
            <a:pPr>
              <a:lnSpc>
                <a:spcPct val="130000"/>
              </a:lnSpc>
            </a:pPr>
            <a:r>
              <a:rPr lang="pt-BR" sz="1100" dirty="0">
                <a:solidFill>
                  <a:srgbClr val="ED145B"/>
                </a:solidFill>
                <a:latin typeface="Roboto Light"/>
                <a:cs typeface="Roboto Light"/>
              </a:rPr>
              <a:t>Introdução</a:t>
            </a:r>
          </a:p>
          <a:p>
            <a:pPr>
              <a:lnSpc>
                <a:spcPct val="130000"/>
              </a:lnSpc>
            </a:pPr>
            <a:r>
              <a:rPr lang="pt-BR" sz="1100" dirty="0">
                <a:solidFill>
                  <a:srgbClr val="626E73"/>
                </a:solidFill>
                <a:latin typeface="Roboto Light"/>
                <a:cs typeface="Roboto Light"/>
              </a:rPr>
              <a:t>Modelos Generativos, o que são? Casos de uso, técnicas mais usuais e próximos passos</a:t>
            </a:r>
          </a:p>
        </p:txBody>
      </p:sp>
      <p:cxnSp>
        <p:nvCxnSpPr>
          <p:cNvPr id="63" name="Straight Connector 62"/>
          <p:cNvCxnSpPr>
            <a:cxnSpLocks/>
          </p:cNvCxnSpPr>
          <p:nvPr/>
        </p:nvCxnSpPr>
        <p:spPr>
          <a:xfrm>
            <a:off x="130629" y="2926360"/>
            <a:ext cx="4106254" cy="0"/>
          </a:xfrm>
          <a:prstGeom prst="line">
            <a:avLst/>
          </a:prstGeom>
          <a:ln w="12700">
            <a:solidFill>
              <a:srgbClr val="4B555A"/>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p:cNvCxnSpPr>
          <p:nvPr/>
        </p:nvCxnSpPr>
        <p:spPr>
          <a:xfrm>
            <a:off x="4761712" y="2926360"/>
            <a:ext cx="4255859" cy="0"/>
          </a:xfrm>
          <a:prstGeom prst="line">
            <a:avLst/>
          </a:prstGeom>
          <a:ln w="12700">
            <a:solidFill>
              <a:srgbClr val="4B555A"/>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2271587" y="3336991"/>
            <a:ext cx="2179841" cy="289503"/>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Variational</a:t>
            </a:r>
            <a:r>
              <a:rPr lang="pt-BR" sz="1100" dirty="0">
                <a:solidFill>
                  <a:srgbClr val="ED145B"/>
                </a:solidFill>
                <a:latin typeface="Roboto Light"/>
                <a:cs typeface="Roboto Light"/>
              </a:rPr>
              <a:t> </a:t>
            </a:r>
            <a:r>
              <a:rPr lang="pt-BR" sz="1100" dirty="0" err="1">
                <a:solidFill>
                  <a:srgbClr val="ED145B"/>
                </a:solidFill>
                <a:latin typeface="Roboto Light"/>
                <a:cs typeface="Roboto Light"/>
              </a:rPr>
              <a:t>Autoencoders</a:t>
            </a:r>
            <a:endParaRPr lang="pt-BR" sz="1100" dirty="0">
              <a:solidFill>
                <a:srgbClr val="ED145B"/>
              </a:solidFill>
              <a:latin typeface="Roboto Light"/>
              <a:cs typeface="Roboto Light"/>
            </a:endParaRPr>
          </a:p>
        </p:txBody>
      </p:sp>
      <p:sp>
        <p:nvSpPr>
          <p:cNvPr id="72" name="TextBox 71"/>
          <p:cNvSpPr txBox="1"/>
          <p:nvPr/>
        </p:nvSpPr>
        <p:spPr>
          <a:xfrm>
            <a:off x="6837730" y="1678322"/>
            <a:ext cx="2179841" cy="509563"/>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GANs</a:t>
            </a:r>
            <a:r>
              <a:rPr lang="pt-BR" sz="1100" dirty="0">
                <a:solidFill>
                  <a:srgbClr val="ED145B"/>
                </a:solidFill>
                <a:latin typeface="Roboto Light"/>
                <a:cs typeface="Roboto Light"/>
              </a:rPr>
              <a:t> – </a:t>
            </a:r>
            <a:r>
              <a:rPr lang="pt-BR" sz="1100" dirty="0" err="1">
                <a:solidFill>
                  <a:srgbClr val="ED145B"/>
                </a:solidFill>
                <a:latin typeface="Roboto Light"/>
                <a:cs typeface="Roboto Light"/>
              </a:rPr>
              <a:t>Deep</a:t>
            </a:r>
            <a:r>
              <a:rPr lang="pt-BR" sz="1100" dirty="0">
                <a:solidFill>
                  <a:srgbClr val="ED145B"/>
                </a:solidFill>
                <a:latin typeface="Roboto Light"/>
                <a:cs typeface="Roboto Light"/>
              </a:rPr>
              <a:t> </a:t>
            </a:r>
            <a:r>
              <a:rPr lang="pt-BR" sz="1100" dirty="0" err="1">
                <a:solidFill>
                  <a:srgbClr val="ED145B"/>
                </a:solidFill>
                <a:latin typeface="Roboto Light"/>
                <a:cs typeface="Roboto Light"/>
              </a:rPr>
              <a:t>dive</a:t>
            </a:r>
            <a:endParaRPr lang="pt-BR" sz="1100" dirty="0">
              <a:solidFill>
                <a:srgbClr val="ED145B"/>
              </a:solidFill>
              <a:latin typeface="Roboto Light"/>
              <a:cs typeface="Roboto Light"/>
            </a:endParaRPr>
          </a:p>
          <a:p>
            <a:pPr>
              <a:lnSpc>
                <a:spcPct val="130000"/>
              </a:lnSpc>
            </a:pPr>
            <a:r>
              <a:rPr lang="pt-BR" sz="1100" dirty="0">
                <a:solidFill>
                  <a:srgbClr val="626E73"/>
                </a:solidFill>
                <a:latin typeface="Roboto Light"/>
                <a:cs typeface="Roboto Light"/>
              </a:rPr>
              <a:t>Estrutura e modelagem</a:t>
            </a:r>
          </a:p>
        </p:txBody>
      </p:sp>
      <p:sp>
        <p:nvSpPr>
          <p:cNvPr id="76" name="TextBox 75"/>
          <p:cNvSpPr txBox="1"/>
          <p:nvPr/>
        </p:nvSpPr>
        <p:spPr>
          <a:xfrm>
            <a:off x="6837729" y="3311382"/>
            <a:ext cx="2179841" cy="733599"/>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PixelRNN</a:t>
            </a:r>
            <a:r>
              <a:rPr lang="pt-BR" sz="1100" dirty="0">
                <a:solidFill>
                  <a:srgbClr val="ED145B"/>
                </a:solidFill>
                <a:latin typeface="Roboto Light"/>
                <a:cs typeface="Roboto Light"/>
              </a:rPr>
              <a:t>/CNN</a:t>
            </a:r>
          </a:p>
          <a:p>
            <a:pPr>
              <a:lnSpc>
                <a:spcPct val="130000"/>
              </a:lnSpc>
            </a:pPr>
            <a:r>
              <a:rPr lang="pt-PT" sz="1100" dirty="0">
                <a:solidFill>
                  <a:srgbClr val="626E73"/>
                </a:solidFill>
              </a:rPr>
              <a:t>Redes Neurais </a:t>
            </a:r>
            <a:r>
              <a:rPr lang="pt-PT" sz="1100" dirty="0" err="1">
                <a:solidFill>
                  <a:srgbClr val="626E73"/>
                </a:solidFill>
              </a:rPr>
              <a:t>Convolucionais</a:t>
            </a:r>
            <a:r>
              <a:rPr lang="pt-PT" sz="1100" dirty="0">
                <a:solidFill>
                  <a:srgbClr val="626E73"/>
                </a:solidFill>
              </a:rPr>
              <a:t> Baseadas em Região</a:t>
            </a:r>
            <a:endParaRPr lang="pt-BR" sz="1100" dirty="0">
              <a:solidFill>
                <a:srgbClr val="626E73"/>
              </a:solidFill>
              <a:latin typeface="Roboto Light"/>
              <a:cs typeface="Roboto Light"/>
            </a:endParaRPr>
          </a:p>
        </p:txBody>
      </p:sp>
      <p:pic>
        <p:nvPicPr>
          <p:cNvPr id="3" name="Picture 2">
            <a:extLst>
              <a:ext uri="{FF2B5EF4-FFF2-40B4-BE49-F238E27FC236}">
                <a16:creationId xmlns:a16="http://schemas.microsoft.com/office/drawing/2014/main" id="{173C48CB-86B9-DA4C-8B24-E8A69E349D4E}"/>
              </a:ext>
            </a:extLst>
          </p:cNvPr>
          <p:cNvPicPr>
            <a:picLocks noChangeAspect="1"/>
          </p:cNvPicPr>
          <p:nvPr/>
        </p:nvPicPr>
        <p:blipFill>
          <a:blip r:embed="rId3"/>
          <a:stretch>
            <a:fillRect/>
          </a:stretch>
        </p:blipFill>
        <p:spPr>
          <a:xfrm>
            <a:off x="201248" y="1592286"/>
            <a:ext cx="1950338" cy="868638"/>
          </a:xfrm>
          <a:prstGeom prst="rect">
            <a:avLst/>
          </a:prstGeom>
        </p:spPr>
      </p:pic>
      <p:pic>
        <p:nvPicPr>
          <p:cNvPr id="5" name="Picture 4">
            <a:extLst>
              <a:ext uri="{FF2B5EF4-FFF2-40B4-BE49-F238E27FC236}">
                <a16:creationId xmlns:a16="http://schemas.microsoft.com/office/drawing/2014/main" id="{01EBF022-6D0D-B84F-8FFF-E3B2D08224DC}"/>
              </a:ext>
            </a:extLst>
          </p:cNvPr>
          <p:cNvPicPr>
            <a:picLocks noChangeAspect="1"/>
          </p:cNvPicPr>
          <p:nvPr/>
        </p:nvPicPr>
        <p:blipFill>
          <a:blip r:embed="rId4"/>
          <a:stretch>
            <a:fillRect/>
          </a:stretch>
        </p:blipFill>
        <p:spPr>
          <a:xfrm>
            <a:off x="4571429" y="1603659"/>
            <a:ext cx="2146300" cy="939800"/>
          </a:xfrm>
          <a:prstGeom prst="rect">
            <a:avLst/>
          </a:prstGeom>
        </p:spPr>
      </p:pic>
      <p:pic>
        <p:nvPicPr>
          <p:cNvPr id="9" name="Picture 8">
            <a:extLst>
              <a:ext uri="{FF2B5EF4-FFF2-40B4-BE49-F238E27FC236}">
                <a16:creationId xmlns:a16="http://schemas.microsoft.com/office/drawing/2014/main" id="{89781355-424A-9B4E-9DE1-CFBB308F2479}"/>
              </a:ext>
            </a:extLst>
          </p:cNvPr>
          <p:cNvPicPr>
            <a:picLocks noChangeAspect="1"/>
          </p:cNvPicPr>
          <p:nvPr/>
        </p:nvPicPr>
        <p:blipFill>
          <a:blip r:embed="rId5"/>
          <a:stretch>
            <a:fillRect/>
          </a:stretch>
        </p:blipFill>
        <p:spPr>
          <a:xfrm>
            <a:off x="273360" y="3253410"/>
            <a:ext cx="1663684" cy="831842"/>
          </a:xfrm>
          <a:prstGeom prst="rect">
            <a:avLst/>
          </a:prstGeom>
        </p:spPr>
      </p:pic>
      <p:pic>
        <p:nvPicPr>
          <p:cNvPr id="11" name="Picture 10">
            <a:extLst>
              <a:ext uri="{FF2B5EF4-FFF2-40B4-BE49-F238E27FC236}">
                <a16:creationId xmlns:a16="http://schemas.microsoft.com/office/drawing/2014/main" id="{F2990717-39C8-0F4E-9CE1-087A77CF73F5}"/>
              </a:ext>
            </a:extLst>
          </p:cNvPr>
          <p:cNvPicPr>
            <a:picLocks noChangeAspect="1"/>
          </p:cNvPicPr>
          <p:nvPr/>
        </p:nvPicPr>
        <p:blipFill>
          <a:blip r:embed="rId6"/>
          <a:stretch>
            <a:fillRect/>
          </a:stretch>
        </p:blipFill>
        <p:spPr>
          <a:xfrm>
            <a:off x="4500556" y="3148678"/>
            <a:ext cx="2288045" cy="1120675"/>
          </a:xfrm>
          <a:prstGeom prst="rect">
            <a:avLst/>
          </a:prstGeom>
        </p:spPr>
      </p:pic>
      <p:sp>
        <p:nvSpPr>
          <p:cNvPr id="35" name="TextBox 34">
            <a:extLst>
              <a:ext uri="{FF2B5EF4-FFF2-40B4-BE49-F238E27FC236}">
                <a16:creationId xmlns:a16="http://schemas.microsoft.com/office/drawing/2014/main" id="{BDC9F5E0-101F-374F-AF7C-D621D0A60C59}"/>
              </a:ext>
            </a:extLst>
          </p:cNvPr>
          <p:cNvSpPr txBox="1"/>
          <p:nvPr/>
        </p:nvSpPr>
        <p:spPr>
          <a:xfrm>
            <a:off x="3718166" y="378573"/>
            <a:ext cx="2338078" cy="729623"/>
          </a:xfrm>
          <a:prstGeom prst="rect">
            <a:avLst/>
          </a:prstGeom>
          <a:noFill/>
        </p:spPr>
        <p:txBody>
          <a:bodyPr wrap="square" rtlCol="0">
            <a:spAutoFit/>
          </a:bodyPr>
          <a:lstStyle/>
          <a:p>
            <a:pPr>
              <a:lnSpc>
                <a:spcPct val="130000"/>
              </a:lnSpc>
            </a:pPr>
            <a:r>
              <a:rPr lang="pt-BR" sz="1100" dirty="0">
                <a:solidFill>
                  <a:srgbClr val="626E73"/>
                </a:solidFill>
                <a:latin typeface="Roboto Light"/>
                <a:cs typeface="Roboto Light"/>
              </a:rPr>
              <a:t>Estrutura; </a:t>
            </a:r>
          </a:p>
          <a:p>
            <a:pPr>
              <a:lnSpc>
                <a:spcPct val="130000"/>
              </a:lnSpc>
            </a:pPr>
            <a:r>
              <a:rPr lang="pt-BR" sz="1100" dirty="0">
                <a:solidFill>
                  <a:srgbClr val="626E73"/>
                </a:solidFill>
                <a:latin typeface="Roboto Light"/>
                <a:cs typeface="Roboto Light"/>
              </a:rPr>
              <a:t>Modelagem matemática;</a:t>
            </a:r>
          </a:p>
          <a:p>
            <a:pPr>
              <a:lnSpc>
                <a:spcPct val="130000"/>
              </a:lnSpc>
            </a:pPr>
            <a:r>
              <a:rPr lang="pt-BR" sz="1100" dirty="0">
                <a:solidFill>
                  <a:srgbClr val="626E73"/>
                </a:solidFill>
                <a:latin typeface="Roboto Light"/>
                <a:cs typeface="Roboto Light"/>
              </a:rPr>
              <a:t>Arquitetura e exemplos práticos.</a:t>
            </a:r>
          </a:p>
        </p:txBody>
      </p:sp>
    </p:spTree>
    <p:extLst>
      <p:ext uri="{BB962C8B-B14F-4D97-AF65-F5344CB8AC3E}">
        <p14:creationId xmlns:p14="http://schemas.microsoft.com/office/powerpoint/2010/main" val="310251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09B22BC-760E-451E-9035-EE55E146FF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88" y="951392"/>
            <a:ext cx="9094112" cy="3309871"/>
          </a:xfrm>
          <a:prstGeom prst="rect">
            <a:avLst/>
          </a:prstGeom>
          <a:noFill/>
          <a:ln>
            <a:noFill/>
          </a:ln>
        </p:spPr>
      </p:pic>
    </p:spTree>
    <p:extLst>
      <p:ext uri="{BB962C8B-B14F-4D97-AF65-F5344CB8AC3E}">
        <p14:creationId xmlns:p14="http://schemas.microsoft.com/office/powerpoint/2010/main" val="2447544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671987E-0E54-4625-8A06-FEA4BECB15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946" y="955945"/>
            <a:ext cx="8892108" cy="3236371"/>
          </a:xfrm>
          <a:prstGeom prst="rect">
            <a:avLst/>
          </a:prstGeom>
          <a:noFill/>
          <a:ln>
            <a:noFill/>
          </a:ln>
        </p:spPr>
      </p:pic>
    </p:spTree>
    <p:extLst>
      <p:ext uri="{BB962C8B-B14F-4D97-AF65-F5344CB8AC3E}">
        <p14:creationId xmlns:p14="http://schemas.microsoft.com/office/powerpoint/2010/main" val="3409672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43F7FA0-584C-44E2-9862-3C4F3C67DF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169" y="325562"/>
            <a:ext cx="8435662" cy="4545719"/>
          </a:xfrm>
          <a:prstGeom prst="rect">
            <a:avLst/>
          </a:prstGeom>
          <a:noFill/>
          <a:ln>
            <a:noFill/>
          </a:ln>
        </p:spPr>
      </p:pic>
    </p:spTree>
    <p:extLst>
      <p:ext uri="{BB962C8B-B14F-4D97-AF65-F5344CB8AC3E}">
        <p14:creationId xmlns:p14="http://schemas.microsoft.com/office/powerpoint/2010/main" val="3384404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tep 1: Create Autoencoder Step 2: ??? Step 3: Profit - Underpants Gnomes |  Meme Generator">
            <a:extLst>
              <a:ext uri="{FF2B5EF4-FFF2-40B4-BE49-F238E27FC236}">
                <a16:creationId xmlns:a16="http://schemas.microsoft.com/office/drawing/2014/main" id="{D873E6B9-DD2C-4FFA-9DE6-0A89ECC7B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362" y="292493"/>
            <a:ext cx="4563276" cy="456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44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2228646" y="4191043"/>
            <a:ext cx="4686710" cy="446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110000"/>
              </a:lnSpc>
            </a:pPr>
            <a:r>
              <a:rPr lang="en-US" sz="700" dirty="0">
                <a:solidFill>
                  <a:srgbClr val="626E73"/>
                </a:solidFill>
                <a:latin typeface="Roboto Light"/>
                <a:cs typeface="Roboto Light"/>
              </a:rPr>
              <a:t>Copyright </a:t>
            </a:r>
            <a:r>
              <a:rPr lang="de-DE" sz="700" dirty="0">
                <a:solidFill>
                  <a:srgbClr val="626E73"/>
                </a:solidFill>
                <a:latin typeface="Roboto Light"/>
                <a:cs typeface="Roboto Light"/>
              </a:rPr>
              <a:t>© </a:t>
            </a:r>
            <a:r>
              <a:rPr lang="en-US" sz="700" dirty="0">
                <a:solidFill>
                  <a:srgbClr val="626E73"/>
                </a:solidFill>
                <a:latin typeface="Roboto Light"/>
                <a:cs typeface="Roboto Light"/>
              </a:rPr>
              <a:t>2023 | Professor Dr. José Ahirton Batista Lopes Filho</a:t>
            </a:r>
          </a:p>
          <a:p>
            <a:pPr algn="ctr" eaLnBrk="1" hangingPunct="1">
              <a:lnSpc>
                <a:spcPct val="110000"/>
              </a:lnSpc>
            </a:pPr>
            <a:r>
              <a:rPr lang="en-US" sz="700" dirty="0" err="1">
                <a:solidFill>
                  <a:srgbClr val="626E73"/>
                </a:solidFill>
                <a:latin typeface="Roboto Light"/>
                <a:cs typeface="Roboto Light"/>
              </a:rPr>
              <a:t>Todos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direitos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reservados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Reprodução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ou</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divulgação</a:t>
            </a:r>
            <a:r>
              <a:rPr lang="en-US" sz="700" dirty="0">
                <a:solidFill>
                  <a:srgbClr val="626E73"/>
                </a:solidFill>
                <a:latin typeface="Roboto Light"/>
                <a:cs typeface="Roboto Light"/>
              </a:rPr>
              <a:t> total </a:t>
            </a:r>
            <a:r>
              <a:rPr lang="en-US" sz="700" dirty="0" err="1">
                <a:solidFill>
                  <a:srgbClr val="626E73"/>
                </a:solidFill>
                <a:latin typeface="Roboto Light"/>
                <a:cs typeface="Roboto Light"/>
              </a:rPr>
              <a:t>ou</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parcial</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deste</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documento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é</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expressamente</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proibido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sem</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consentimento</a:t>
            </a:r>
            <a:r>
              <a:rPr lang="en-US" sz="700" dirty="0">
                <a:solidFill>
                  <a:srgbClr val="626E73"/>
                </a:solidFill>
                <a:latin typeface="Roboto Light"/>
                <a:cs typeface="Roboto Light"/>
              </a:rPr>
              <a:t> formal, </a:t>
            </a:r>
            <a:r>
              <a:rPr lang="en-US" sz="700" dirty="0" err="1">
                <a:solidFill>
                  <a:srgbClr val="626E73"/>
                </a:solidFill>
                <a:latin typeface="Roboto Light"/>
                <a:cs typeface="Roboto Light"/>
              </a:rPr>
              <a:t>por</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escrito</a:t>
            </a:r>
            <a:r>
              <a:rPr lang="en-US" sz="700" dirty="0">
                <a:solidFill>
                  <a:srgbClr val="626E73"/>
                </a:solidFill>
                <a:latin typeface="Roboto Light"/>
                <a:cs typeface="Roboto Light"/>
              </a:rPr>
              <a:t>, do professor/</a:t>
            </a:r>
            <a:r>
              <a:rPr lang="en-US" sz="700" dirty="0" err="1">
                <a:solidFill>
                  <a:srgbClr val="626E73"/>
                </a:solidFill>
                <a:latin typeface="Roboto Light"/>
                <a:cs typeface="Roboto Light"/>
              </a:rPr>
              <a:t>autor</a:t>
            </a:r>
            <a:r>
              <a:rPr lang="en-US" sz="700" dirty="0">
                <a:solidFill>
                  <a:srgbClr val="626E73"/>
                </a:solidFill>
                <a:latin typeface="Roboto Light"/>
                <a:cs typeface="Roboto Light"/>
              </a:rPr>
              <a:t>.</a:t>
            </a:r>
          </a:p>
        </p:txBody>
      </p:sp>
      <p:sp>
        <p:nvSpPr>
          <p:cNvPr id="33" name="TextBox 32"/>
          <p:cNvSpPr txBox="1"/>
          <p:nvPr/>
        </p:nvSpPr>
        <p:spPr>
          <a:xfrm>
            <a:off x="1" y="760789"/>
            <a:ext cx="9144000" cy="630942"/>
          </a:xfrm>
          <a:prstGeom prst="rect">
            <a:avLst/>
          </a:prstGeom>
          <a:noFill/>
        </p:spPr>
        <p:txBody>
          <a:bodyPr wrap="square" rtlCol="0">
            <a:spAutoFit/>
          </a:bodyPr>
          <a:lstStyle/>
          <a:p>
            <a:pPr algn="ctr"/>
            <a:r>
              <a:rPr lang="en-US" sz="3500" dirty="0">
                <a:solidFill>
                  <a:srgbClr val="626E73"/>
                </a:solidFill>
                <a:latin typeface="Gotham HTF Light"/>
                <a:cs typeface="Gotham HTF Light"/>
              </a:rPr>
              <a:t>OBRIGADO</a:t>
            </a:r>
          </a:p>
        </p:txBody>
      </p:sp>
      <p:pic>
        <p:nvPicPr>
          <p:cNvPr id="13" name="Imagem 6">
            <a:extLst>
              <a:ext uri="{FF2B5EF4-FFF2-40B4-BE49-F238E27FC236}">
                <a16:creationId xmlns:a16="http://schemas.microsoft.com/office/drawing/2014/main" id="{11FBB89F-B45D-F84A-A751-75D47A792984}"/>
              </a:ext>
            </a:extLst>
          </p:cNvPr>
          <p:cNvPicPr>
            <a:picLocks noChangeAspect="1"/>
          </p:cNvPicPr>
          <p:nvPr/>
        </p:nvPicPr>
        <p:blipFill>
          <a:blip r:embed="rId3"/>
          <a:stretch>
            <a:fillRect/>
          </a:stretch>
        </p:blipFill>
        <p:spPr>
          <a:xfrm>
            <a:off x="1562082" y="2881860"/>
            <a:ext cx="1003282" cy="349982"/>
          </a:xfrm>
          <a:prstGeom prst="rect">
            <a:avLst/>
          </a:prstGeom>
        </p:spPr>
      </p:pic>
      <p:pic>
        <p:nvPicPr>
          <p:cNvPr id="14" name="Imagem 7">
            <a:extLst>
              <a:ext uri="{FF2B5EF4-FFF2-40B4-BE49-F238E27FC236}">
                <a16:creationId xmlns:a16="http://schemas.microsoft.com/office/drawing/2014/main" id="{425E4167-1875-7C4B-9AF7-B5ED7E836649}"/>
              </a:ext>
            </a:extLst>
          </p:cNvPr>
          <p:cNvPicPr>
            <a:picLocks noChangeAspect="1"/>
          </p:cNvPicPr>
          <p:nvPr/>
        </p:nvPicPr>
        <p:blipFill>
          <a:blip r:embed="rId4"/>
          <a:stretch>
            <a:fillRect/>
          </a:stretch>
        </p:blipFill>
        <p:spPr>
          <a:xfrm>
            <a:off x="4097431" y="2914976"/>
            <a:ext cx="832828" cy="329258"/>
          </a:xfrm>
          <a:prstGeom prst="rect">
            <a:avLst/>
          </a:prstGeom>
        </p:spPr>
      </p:pic>
      <p:sp>
        <p:nvSpPr>
          <p:cNvPr id="15" name="CaixaDeTexto 8">
            <a:extLst>
              <a:ext uri="{FF2B5EF4-FFF2-40B4-BE49-F238E27FC236}">
                <a16:creationId xmlns:a16="http://schemas.microsoft.com/office/drawing/2014/main" id="{B247B5D7-6B03-504F-B9D8-56D62E5CE54A}"/>
              </a:ext>
            </a:extLst>
          </p:cNvPr>
          <p:cNvSpPr txBox="1"/>
          <p:nvPr/>
        </p:nvSpPr>
        <p:spPr>
          <a:xfrm>
            <a:off x="3729562" y="3572119"/>
            <a:ext cx="2737916" cy="276999"/>
          </a:xfrm>
          <a:prstGeom prst="rect">
            <a:avLst/>
          </a:prstGeom>
          <a:noFill/>
        </p:spPr>
        <p:txBody>
          <a:bodyPr wrap="square" rtlCol="0">
            <a:spAutoFit/>
          </a:bodyPr>
          <a:lstStyle/>
          <a:p>
            <a:r>
              <a:rPr lang="pt-BR" sz="1200" b="1" dirty="0"/>
              <a:t>ahirtonlopes@gmail.com</a:t>
            </a:r>
          </a:p>
        </p:txBody>
      </p:sp>
      <p:pic>
        <p:nvPicPr>
          <p:cNvPr id="16" name="Imagem 10">
            <a:extLst>
              <a:ext uri="{FF2B5EF4-FFF2-40B4-BE49-F238E27FC236}">
                <a16:creationId xmlns:a16="http://schemas.microsoft.com/office/drawing/2014/main" id="{344F9980-2DFA-104F-88E8-A23B92045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375" y="1586723"/>
            <a:ext cx="1376434" cy="1376434"/>
          </a:xfrm>
          <a:prstGeom prst="rect">
            <a:avLst/>
          </a:prstGeom>
        </p:spPr>
      </p:pic>
      <p:pic>
        <p:nvPicPr>
          <p:cNvPr id="17" name="Imagem 12">
            <a:extLst>
              <a:ext uri="{FF2B5EF4-FFF2-40B4-BE49-F238E27FC236}">
                <a16:creationId xmlns:a16="http://schemas.microsoft.com/office/drawing/2014/main" id="{60D0EC2E-594E-C247-A198-79CE34385A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819" y="1591819"/>
            <a:ext cx="1293700" cy="1293700"/>
          </a:xfrm>
          <a:prstGeom prst="rect">
            <a:avLst/>
          </a:prstGeom>
        </p:spPr>
      </p:pic>
      <p:pic>
        <p:nvPicPr>
          <p:cNvPr id="18" name="Picture 17">
            <a:extLst>
              <a:ext uri="{FF2B5EF4-FFF2-40B4-BE49-F238E27FC236}">
                <a16:creationId xmlns:a16="http://schemas.microsoft.com/office/drawing/2014/main" id="{5576561B-F0FC-474A-958D-FA6101B4A1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6567" y="1733656"/>
            <a:ext cx="1157577" cy="1122142"/>
          </a:xfrm>
          <a:prstGeom prst="rect">
            <a:avLst/>
          </a:prstGeom>
        </p:spPr>
      </p:pic>
      <p:pic>
        <p:nvPicPr>
          <p:cNvPr id="21" name="Picture 20">
            <a:extLst>
              <a:ext uri="{FF2B5EF4-FFF2-40B4-BE49-F238E27FC236}">
                <a16:creationId xmlns:a16="http://schemas.microsoft.com/office/drawing/2014/main" id="{745EF3AD-6569-2641-9EA7-CF9E07DA6C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270" y="2914178"/>
            <a:ext cx="408243" cy="306182"/>
          </a:xfrm>
          <a:prstGeom prst="rect">
            <a:avLst/>
          </a:prstGeom>
        </p:spPr>
      </p:pic>
    </p:spTree>
    <p:extLst>
      <p:ext uri="{BB962C8B-B14F-4D97-AF65-F5344CB8AC3E}">
        <p14:creationId xmlns:p14="http://schemas.microsoft.com/office/powerpoint/2010/main" val="16882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2"/>
            <a:ext cx="9144000" cy="5148263"/>
          </a:xfrm>
          <a:prstGeom prst="rect">
            <a:avLst/>
          </a:prstGeom>
        </p:spPr>
      </p:pic>
      <p:pic>
        <p:nvPicPr>
          <p:cNvPr id="15" name="Picture 14"/>
          <p:cNvPicPr>
            <a:picLocks noChangeAspect="1"/>
          </p:cNvPicPr>
          <p:nvPr/>
        </p:nvPicPr>
        <p:blipFill>
          <a:blip r:embed="rId4"/>
          <a:stretch>
            <a:fillRect/>
          </a:stretch>
        </p:blipFill>
        <p:spPr>
          <a:xfrm>
            <a:off x="222252" y="209197"/>
            <a:ext cx="8699498" cy="4708684"/>
          </a:xfrm>
          <a:prstGeom prst="rect">
            <a:avLst/>
          </a:prstGeom>
        </p:spPr>
      </p:pic>
      <p:pic>
        <p:nvPicPr>
          <p:cNvPr id="16"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542" y="2140690"/>
            <a:ext cx="3204916" cy="862123"/>
          </a:xfrm>
          <a:prstGeom prst="rect">
            <a:avLst/>
          </a:prstGeom>
        </p:spPr>
      </p:pic>
    </p:spTree>
    <p:extLst>
      <p:ext uri="{BB962C8B-B14F-4D97-AF65-F5344CB8AC3E}">
        <p14:creationId xmlns:p14="http://schemas.microsoft.com/office/powerpoint/2010/main" val="411884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cxnSp>
        <p:nvCxnSpPr>
          <p:cNvPr id="18" name="Straight Connector 17"/>
          <p:cNvCxnSpPr/>
          <p:nvPr/>
        </p:nvCxnSpPr>
        <p:spPr>
          <a:xfrm>
            <a:off x="4231060" y="1803074"/>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2168640"/>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400" dirty="0">
                <a:solidFill>
                  <a:srgbClr val="92D050"/>
                </a:solidFill>
                <a:latin typeface="Gotham HTF Book"/>
                <a:cs typeface="Gotham HTF Book"/>
              </a:rPr>
              <a:t>Marco 1:</a:t>
            </a:r>
            <a:r>
              <a:rPr lang="pt-BR" sz="1400" dirty="0">
                <a:solidFill>
                  <a:srgbClr val="626E73"/>
                </a:solidFill>
                <a:latin typeface="Gotham HTF Book"/>
                <a:cs typeface="Gotham HTF Book"/>
              </a:rPr>
              <a:t> Você será capaz de construir algoritmos generativos básicos e avançados e controlar a saída desses algoritmos de acordo com problemas exemplo;</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2:</a:t>
            </a:r>
            <a:r>
              <a:rPr lang="pt-BR" sz="1400" dirty="0">
                <a:solidFill>
                  <a:srgbClr val="626E73"/>
                </a:solidFill>
                <a:latin typeface="Gotham HTF Book"/>
                <a:cs typeface="Gotham HTF Book"/>
              </a:rPr>
              <a:t> Você conseguirá mensurar o uso de algoritmos generativos a partir de diferentes resultados encontrados na literatura especializada quanto ao assunto. Portanto, será capaz de examinar outros modelos generativos bem como argumentar sobre </a:t>
            </a:r>
            <a:r>
              <a:rPr lang="pt-BR" sz="1400" i="1" dirty="0">
                <a:solidFill>
                  <a:srgbClr val="626E73"/>
                </a:solidFill>
                <a:latin typeface="Gotham HTF Book"/>
                <a:cs typeface="Gotham HTF Book"/>
              </a:rPr>
              <a:t>bias</a:t>
            </a:r>
            <a:r>
              <a:rPr lang="pt-BR" sz="1400" dirty="0">
                <a:solidFill>
                  <a:srgbClr val="626E73"/>
                </a:solidFill>
                <a:latin typeface="Gotham HTF Book"/>
                <a:cs typeface="Gotham HTF Book"/>
              </a:rPr>
              <a:t> em sistemas generativos;</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3:</a:t>
            </a:r>
            <a:r>
              <a:rPr lang="pt-BR" sz="1400" dirty="0">
                <a:solidFill>
                  <a:srgbClr val="626E73"/>
                </a:solidFill>
                <a:latin typeface="Gotham HTF Book"/>
                <a:cs typeface="Gotham HTF Book"/>
              </a:rPr>
              <a:t> Ser usuário de modelos generativos</a:t>
            </a:r>
            <a:r>
              <a:rPr lang="pt-BR" sz="1400" i="1" dirty="0">
                <a:solidFill>
                  <a:srgbClr val="626E73"/>
                </a:solidFill>
                <a:latin typeface="Gotham HTF Book"/>
                <a:cs typeface="Gotham HTF Book"/>
              </a:rPr>
              <a:t> ;</a:t>
            </a:r>
          </a:p>
          <a:p>
            <a:pPr algn="ctr"/>
            <a:endParaRPr lang="pt-BR" sz="1400" i="1"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4:</a:t>
            </a:r>
            <a:r>
              <a:rPr lang="pt-BR" sz="1400" i="1" dirty="0">
                <a:solidFill>
                  <a:srgbClr val="92D050"/>
                </a:solidFill>
                <a:latin typeface="Gotham HTF Book"/>
                <a:cs typeface="Gotham HTF Book"/>
              </a:rPr>
              <a:t> </a:t>
            </a:r>
            <a:r>
              <a:rPr lang="pt-BR" sz="1400" dirty="0">
                <a:solidFill>
                  <a:srgbClr val="626E73"/>
                </a:solidFill>
                <a:latin typeface="Gotham HTF Book"/>
                <a:cs typeface="Gotham HTF Book"/>
              </a:rPr>
              <a:t>Prover as ferramentas necessárias para que faça algo </a:t>
            </a:r>
            <a:r>
              <a:rPr lang="pt-BR" sz="1400" dirty="0">
                <a:solidFill>
                  <a:srgbClr val="92D050"/>
                </a:solidFill>
                <a:latin typeface="Gotham HTF Book"/>
                <a:cs typeface="Gotham HTF Book"/>
              </a:rPr>
              <a:t>seu</a:t>
            </a:r>
            <a:r>
              <a:rPr lang="pt-BR" sz="1400" dirty="0">
                <a:solidFill>
                  <a:srgbClr val="626E73"/>
                </a:solidFill>
                <a:latin typeface="Gotham HTF Book"/>
                <a:cs typeface="Gotham HTF Book"/>
              </a:rPr>
              <a:t>, para resolução de um problema próximo a você ou de seu interesse.</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744102" y="233103"/>
            <a:ext cx="556184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Depois dessa disciplina? (até o momento)</a:t>
            </a:r>
          </a:p>
        </p:txBody>
      </p:sp>
    </p:spTree>
    <p:extLst>
      <p:ext uri="{BB962C8B-B14F-4D97-AF65-F5344CB8AC3E}">
        <p14:creationId xmlns:p14="http://schemas.microsoft.com/office/powerpoint/2010/main" val="17544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40" y="308417"/>
            <a:ext cx="9144000" cy="5143500"/>
          </a:xfrm>
          <a:prstGeom prst="rect">
            <a:avLst/>
          </a:prstGeom>
        </p:spPr>
      </p:pic>
      <p:cxnSp>
        <p:nvCxnSpPr>
          <p:cNvPr id="18" name="Straight Connector 17"/>
          <p:cNvCxnSpPr/>
          <p:nvPr/>
        </p:nvCxnSpPr>
        <p:spPr>
          <a:xfrm>
            <a:off x="4231060" y="1803074"/>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2217481"/>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400" dirty="0">
                <a:solidFill>
                  <a:srgbClr val="92D050"/>
                </a:solidFill>
                <a:latin typeface="Gotham HTF Book"/>
                <a:cs typeface="Gotham HTF Book"/>
              </a:rPr>
              <a:t>Passo 1:</a:t>
            </a:r>
            <a:r>
              <a:rPr lang="pt-BR" sz="1400" dirty="0">
                <a:solidFill>
                  <a:srgbClr val="626E73"/>
                </a:solidFill>
                <a:latin typeface="Gotham HTF Book"/>
                <a:cs typeface="Gotham HTF Book"/>
              </a:rPr>
              <a:t> Pesquisar por diferentes usos de redes e modelos generativos tais como </a:t>
            </a:r>
            <a:r>
              <a:rPr lang="pt-BR" sz="1400" dirty="0" err="1">
                <a:solidFill>
                  <a:srgbClr val="626E73"/>
                </a:solidFill>
                <a:latin typeface="Gotham HTF Book"/>
                <a:cs typeface="Gotham HTF Book"/>
              </a:rPr>
              <a:t>GANs</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PixelRNNs</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PixelCNNs</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Variational</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Autoencoders</a:t>
            </a:r>
            <a:r>
              <a:rPr lang="pt-BR" sz="1400" dirty="0">
                <a:solidFill>
                  <a:srgbClr val="626E73"/>
                </a:solidFill>
                <a:latin typeface="Gotham HTF Book"/>
                <a:cs typeface="Gotham HTF Book"/>
              </a:rPr>
              <a:t>, Neural </a:t>
            </a:r>
            <a:r>
              <a:rPr lang="pt-BR" sz="1400" dirty="0" err="1">
                <a:solidFill>
                  <a:srgbClr val="626E73"/>
                </a:solidFill>
                <a:latin typeface="Gotham HTF Book"/>
                <a:cs typeface="Gotham HTF Book"/>
              </a:rPr>
              <a:t>Autoregressive</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Distribution</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Estimation</a:t>
            </a:r>
            <a:r>
              <a:rPr lang="pt-BR" sz="1400" dirty="0">
                <a:solidFill>
                  <a:srgbClr val="626E73"/>
                </a:solidFill>
                <a:latin typeface="Gotham HTF Book"/>
                <a:cs typeface="Gotham HTF Book"/>
              </a:rPr>
              <a:t> (NADE),  </a:t>
            </a:r>
            <a:r>
              <a:rPr lang="pt-BR" sz="1400" dirty="0" err="1">
                <a:solidFill>
                  <a:srgbClr val="626E73"/>
                </a:solidFill>
                <a:latin typeface="Gotham HTF Book"/>
                <a:cs typeface="Gotham HTF Book"/>
              </a:rPr>
              <a:t>Generative</a:t>
            </a:r>
            <a:r>
              <a:rPr lang="pt-BR" sz="1400" dirty="0">
                <a:solidFill>
                  <a:srgbClr val="626E73"/>
                </a:solidFill>
                <a:latin typeface="Gotham HTF Book"/>
                <a:cs typeface="Gotham HTF Book"/>
              </a:rPr>
              <a:t> </a:t>
            </a:r>
            <a:r>
              <a:rPr lang="pt-BR" sz="1400" dirty="0" err="1">
                <a:solidFill>
                  <a:srgbClr val="626E73"/>
                </a:solidFill>
                <a:latin typeface="Gotham HTF Book"/>
                <a:cs typeface="Gotham HTF Book"/>
              </a:rPr>
              <a:t>Stochastic</a:t>
            </a:r>
            <a:r>
              <a:rPr lang="pt-BR" sz="1400" dirty="0">
                <a:solidFill>
                  <a:srgbClr val="626E73"/>
                </a:solidFill>
                <a:latin typeface="Gotham HTF Book"/>
                <a:cs typeface="Gotham HTF Book"/>
              </a:rPr>
              <a:t> Networks;</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Passo 2: </a:t>
            </a:r>
            <a:r>
              <a:rPr lang="pt-BR" sz="1400" dirty="0">
                <a:solidFill>
                  <a:srgbClr val="626E73"/>
                </a:solidFill>
                <a:latin typeface="Gotham HTF Book"/>
                <a:cs typeface="Gotham HTF Book"/>
              </a:rPr>
              <a:t>Escrita de relatório ou feitura de apresentação quanto ao artigo/aplicação escolhido relatando pontos como Introdução ao Problema/Uso da Técnica Implementação/Ideia por trás da Técnica e Saída de Dados (qual o resultado?);</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Passo 3: </a:t>
            </a:r>
            <a:r>
              <a:rPr lang="pt-BR" sz="1400" dirty="0">
                <a:solidFill>
                  <a:srgbClr val="626E73"/>
                </a:solidFill>
                <a:latin typeface="Gotham HTF Book"/>
                <a:cs typeface="Gotham HTF Book"/>
              </a:rPr>
              <a:t>A ideia é que façamos uma discussão para falarmos de usos possíveis, suas visões a respeito de possíveis novos usos e, se possível, a respeito de detalhes quanto a arquitetura e o que mais conseguirem;</a:t>
            </a:r>
          </a:p>
          <a:p>
            <a:pPr algn="ctr"/>
            <a:endParaRPr lang="pt-BR" sz="1400" i="1" dirty="0">
              <a:solidFill>
                <a:srgbClr val="626E73"/>
              </a:solidFill>
              <a:latin typeface="Gotham HTF Book"/>
              <a:cs typeface="Gotham HTF Book"/>
            </a:endParaRPr>
          </a:p>
          <a:p>
            <a:pPr algn="ctr"/>
            <a:r>
              <a:rPr lang="pt-BR" sz="1400" i="1" dirty="0">
                <a:solidFill>
                  <a:srgbClr val="92D050"/>
                </a:solidFill>
                <a:latin typeface="Gotham HTF Book"/>
                <a:cs typeface="Gotham HTF Book"/>
              </a:rPr>
              <a:t>Passo</a:t>
            </a:r>
            <a:r>
              <a:rPr lang="pt-BR" sz="1400" dirty="0">
                <a:solidFill>
                  <a:srgbClr val="92D050"/>
                </a:solidFill>
                <a:latin typeface="Gotham HTF Book"/>
                <a:cs typeface="Gotham HTF Book"/>
              </a:rPr>
              <a:t> 4:</a:t>
            </a:r>
            <a:r>
              <a:rPr lang="pt-BR" sz="1400" i="1" dirty="0">
                <a:solidFill>
                  <a:srgbClr val="92D050"/>
                </a:solidFill>
                <a:latin typeface="Gotham HTF Book"/>
                <a:cs typeface="Gotham HTF Book"/>
              </a:rPr>
              <a:t> </a:t>
            </a:r>
            <a:r>
              <a:rPr lang="pt-BR" sz="1400" dirty="0">
                <a:solidFill>
                  <a:srgbClr val="626E73"/>
                </a:solidFill>
                <a:latin typeface="Gotham HTF Book"/>
                <a:cs typeface="Gotham HTF Book"/>
              </a:rPr>
              <a:t>O objetivo é que ao final da disciplina você pense em uso </a:t>
            </a:r>
            <a:r>
              <a:rPr lang="pt-BR" sz="1400" dirty="0">
                <a:solidFill>
                  <a:srgbClr val="92D050"/>
                </a:solidFill>
                <a:latin typeface="Gotham HTF Book"/>
                <a:cs typeface="Gotham HTF Book"/>
              </a:rPr>
              <a:t>seu</a:t>
            </a:r>
            <a:r>
              <a:rPr lang="pt-BR" sz="1400" dirty="0">
                <a:solidFill>
                  <a:srgbClr val="626E73"/>
                </a:solidFill>
                <a:latin typeface="Gotham HTF Book"/>
                <a:cs typeface="Gotham HTF Book"/>
              </a:rPr>
              <a:t>, para resolução de um problema próximo a você ou de seu interesse.</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744102" y="233103"/>
            <a:ext cx="556184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Atividade </a:t>
            </a:r>
            <a:r>
              <a:rPr lang="pt-BR" altLang="en-US" sz="2400" b="1" dirty="0" err="1"/>
              <a:t>I</a:t>
            </a:r>
            <a:endParaRPr lang="pt-BR" altLang="en-US" sz="2400" b="1" dirty="0"/>
          </a:p>
        </p:txBody>
      </p:sp>
    </p:spTree>
    <p:extLst>
      <p:ext uri="{BB962C8B-B14F-4D97-AF65-F5344CB8AC3E}">
        <p14:creationId xmlns:p14="http://schemas.microsoft.com/office/powerpoint/2010/main" val="269847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6F78-02DC-284B-AD5A-1CD343C965B9}"/>
              </a:ext>
            </a:extLst>
          </p:cNvPr>
          <p:cNvPicPr>
            <a:picLocks noChangeAspect="1"/>
          </p:cNvPicPr>
          <p:nvPr/>
        </p:nvPicPr>
        <p:blipFill>
          <a:blip r:embed="rId3"/>
          <a:stretch>
            <a:fillRect/>
          </a:stretch>
        </p:blipFill>
        <p:spPr>
          <a:xfrm>
            <a:off x="1759351" y="185886"/>
            <a:ext cx="5891514" cy="3238382"/>
          </a:xfrm>
          <a:prstGeom prst="rect">
            <a:avLst/>
          </a:prstGeom>
        </p:spPr>
      </p:pic>
      <p:pic>
        <p:nvPicPr>
          <p:cNvPr id="9" name="Picture 8">
            <a:extLst>
              <a:ext uri="{FF2B5EF4-FFF2-40B4-BE49-F238E27FC236}">
                <a16:creationId xmlns:a16="http://schemas.microsoft.com/office/drawing/2014/main" id="{2358F9D9-BF43-394A-8BC5-0A5AC40FF23D}"/>
              </a:ext>
            </a:extLst>
          </p:cNvPr>
          <p:cNvPicPr>
            <a:picLocks noChangeAspect="1"/>
          </p:cNvPicPr>
          <p:nvPr/>
        </p:nvPicPr>
        <p:blipFill>
          <a:blip r:embed="rId4"/>
          <a:stretch>
            <a:fillRect/>
          </a:stretch>
        </p:blipFill>
        <p:spPr>
          <a:xfrm>
            <a:off x="0" y="1828800"/>
            <a:ext cx="4896488" cy="3319463"/>
          </a:xfrm>
          <a:prstGeom prst="rect">
            <a:avLst/>
          </a:prstGeom>
        </p:spPr>
      </p:pic>
      <p:pic>
        <p:nvPicPr>
          <p:cNvPr id="7" name="Picture 6">
            <a:extLst>
              <a:ext uri="{FF2B5EF4-FFF2-40B4-BE49-F238E27FC236}">
                <a16:creationId xmlns:a16="http://schemas.microsoft.com/office/drawing/2014/main" id="{1E36EC37-1F67-CF48-90C2-FE37A76A0B6F}"/>
              </a:ext>
            </a:extLst>
          </p:cNvPr>
          <p:cNvPicPr>
            <a:picLocks noChangeAspect="1"/>
          </p:cNvPicPr>
          <p:nvPr/>
        </p:nvPicPr>
        <p:blipFill>
          <a:blip r:embed="rId5"/>
          <a:stretch>
            <a:fillRect/>
          </a:stretch>
        </p:blipFill>
        <p:spPr>
          <a:xfrm>
            <a:off x="3737003" y="1828800"/>
            <a:ext cx="5406997" cy="3319463"/>
          </a:xfrm>
          <a:prstGeom prst="rect">
            <a:avLst/>
          </a:prstGeom>
        </p:spPr>
      </p:pic>
    </p:spTree>
    <p:extLst>
      <p:ext uri="{BB962C8B-B14F-4D97-AF65-F5344CB8AC3E}">
        <p14:creationId xmlns:p14="http://schemas.microsoft.com/office/powerpoint/2010/main" val="34059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4">
            <a:extLst>
              <a:ext uri="{FF2B5EF4-FFF2-40B4-BE49-F238E27FC236}">
                <a16:creationId xmlns:a16="http://schemas.microsoft.com/office/drawing/2014/main" id="{6FF35BB9-5D14-E344-9B78-8CB8A5398EAD}"/>
              </a:ext>
            </a:extLst>
          </p:cNvPr>
          <p:cNvSpPr/>
          <p:nvPr/>
        </p:nvSpPr>
        <p:spPr>
          <a:xfrm>
            <a:off x="1305212" y="2168640"/>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lgn="just">
              <a:buFont typeface="Arial" panose="020B0604020202020204" pitchFamily="34" charset="0"/>
              <a:buChar char="•"/>
              <a:defRPr/>
            </a:pPr>
            <a:r>
              <a:rPr lang="pt-PT" sz="1400" dirty="0">
                <a:solidFill>
                  <a:schemeClr val="tx1"/>
                </a:solidFill>
              </a:rPr>
              <a:t>Modelos generativos são amplamente utilizados em muitos subcampos de IA e </a:t>
            </a:r>
            <a:r>
              <a:rPr lang="pt-PT" sz="1400" i="1" dirty="0">
                <a:solidFill>
                  <a:schemeClr val="tx1"/>
                </a:solidFill>
              </a:rPr>
              <a:t>Machine </a:t>
            </a:r>
            <a:r>
              <a:rPr lang="pt-PT" sz="1400" i="1" dirty="0" err="1">
                <a:solidFill>
                  <a:schemeClr val="tx1"/>
                </a:solidFill>
              </a:rPr>
              <a:t>Learning</a:t>
            </a:r>
            <a:r>
              <a:rPr lang="pt-PT" sz="1400" i="1" dirty="0">
                <a:solidFill>
                  <a:schemeClr val="tx1"/>
                </a:solidFill>
              </a:rPr>
              <a:t>;</a:t>
            </a:r>
            <a:endParaRPr lang="pt-PT" sz="1400" dirty="0">
              <a:solidFill>
                <a:schemeClr val="tx1"/>
              </a:solidFill>
            </a:endParaRPr>
          </a:p>
          <a:p>
            <a:pPr marL="285750" lvl="0" indent="-285750" algn="just">
              <a:buFont typeface="Arial" panose="020B0604020202020204" pitchFamily="34" charset="0"/>
              <a:buChar char="•"/>
              <a:defRPr/>
            </a:pPr>
            <a:endParaRPr lang="pt-PT" sz="1400" dirty="0">
              <a:solidFill>
                <a:schemeClr val="tx1"/>
              </a:solidFill>
            </a:endParaRPr>
          </a:p>
          <a:p>
            <a:pPr marL="285750" lvl="0" indent="-285750" algn="just">
              <a:buFont typeface="Arial" panose="020B0604020202020204" pitchFamily="34" charset="0"/>
              <a:buChar char="•"/>
              <a:defRPr/>
            </a:pPr>
            <a:r>
              <a:rPr lang="pt-PT" sz="1400" dirty="0">
                <a:solidFill>
                  <a:schemeClr val="tx1"/>
                </a:solidFill>
              </a:rPr>
              <a:t>Avanços recentes na parametrização desses modelos usando redes neurais profundas, combinados com o progresso nos métodos de otimização estocástica, permitiram a modelagem escalável de dados complexos e de alta dimensão, incluindo imagens, texto e fala. </a:t>
            </a:r>
          </a:p>
          <a:p>
            <a:pPr marL="285750" lvl="0" indent="-285750">
              <a:buFont typeface="Arial" panose="020B0604020202020204" pitchFamily="34" charset="0"/>
              <a:buChar char="•"/>
              <a:defRPr/>
            </a:pPr>
            <a:endParaRPr lang="pt-PT" sz="1400" dirty="0">
              <a:solidFill>
                <a:srgbClr val="626E73"/>
              </a:solidFill>
            </a:endParaRPr>
          </a:p>
        </p:txBody>
      </p:sp>
    </p:spTree>
    <p:extLst>
      <p:ext uri="{BB962C8B-B14F-4D97-AF65-F5344CB8AC3E}">
        <p14:creationId xmlns:p14="http://schemas.microsoft.com/office/powerpoint/2010/main" val="375675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1292474"/>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solidFill>
                  <a:schemeClr val="tx2">
                    <a:lumMod val="60000"/>
                    <a:lumOff val="40000"/>
                  </a:schemeClr>
                </a:solidFill>
                <a:latin typeface="Gotham HTF Book"/>
                <a:cs typeface="Gotham HTF Book"/>
              </a:rPr>
              <a:t>Racional: </a:t>
            </a:r>
            <a:r>
              <a:rPr lang="pt-BR" dirty="0">
                <a:solidFill>
                  <a:schemeClr val="tx1"/>
                </a:solidFill>
                <a:latin typeface="Gotham HTF Book"/>
                <a:cs typeface="Gotham HTF Book"/>
              </a:rPr>
              <a:t>Dado um </a:t>
            </a:r>
            <a:r>
              <a:rPr lang="pt-BR" dirty="0" err="1">
                <a:solidFill>
                  <a:schemeClr val="tx1"/>
                </a:solidFill>
                <a:latin typeface="Gotham HTF Book"/>
                <a:cs typeface="Gotham HTF Book"/>
              </a:rPr>
              <a:t>dataset</a:t>
            </a:r>
            <a:r>
              <a:rPr lang="pt-BR" dirty="0">
                <a:solidFill>
                  <a:schemeClr val="tx1"/>
                </a:solidFill>
                <a:latin typeface="Gotham HTF Book"/>
                <a:cs typeface="Gotham HTF Book"/>
              </a:rPr>
              <a:t> de treinamento, gerar novas amostras a partir da mesma distribuição.</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2" y="195444"/>
            <a:ext cx="545930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Modelos Generativos</a:t>
            </a:r>
          </a:p>
        </p:txBody>
      </p:sp>
      <p:pic>
        <p:nvPicPr>
          <p:cNvPr id="3" name="Picture 2">
            <a:extLst>
              <a:ext uri="{FF2B5EF4-FFF2-40B4-BE49-F238E27FC236}">
                <a16:creationId xmlns:a16="http://schemas.microsoft.com/office/drawing/2014/main" id="{D7A1F33C-EAA2-9242-8DBE-7821F1AF8893}"/>
              </a:ext>
            </a:extLst>
          </p:cNvPr>
          <p:cNvPicPr>
            <a:picLocks noChangeAspect="1"/>
          </p:cNvPicPr>
          <p:nvPr/>
        </p:nvPicPr>
        <p:blipFill>
          <a:blip r:embed="rId4"/>
          <a:stretch>
            <a:fillRect/>
          </a:stretch>
        </p:blipFill>
        <p:spPr>
          <a:xfrm>
            <a:off x="812914" y="2521136"/>
            <a:ext cx="7868098" cy="2525182"/>
          </a:xfrm>
          <a:prstGeom prst="rect">
            <a:avLst/>
          </a:prstGeom>
        </p:spPr>
      </p:pic>
    </p:spTree>
    <p:extLst>
      <p:ext uri="{BB962C8B-B14F-4D97-AF65-F5344CB8AC3E}">
        <p14:creationId xmlns:p14="http://schemas.microsoft.com/office/powerpoint/2010/main" val="16539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1292474"/>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solidFill>
                  <a:schemeClr val="tx2">
                    <a:lumMod val="60000"/>
                    <a:lumOff val="40000"/>
                  </a:schemeClr>
                </a:solidFill>
                <a:latin typeface="Gotham HTF Book"/>
                <a:cs typeface="Gotham HTF Book"/>
              </a:rPr>
              <a:t>Por quê modelos generativos?</a:t>
            </a:r>
            <a:endParaRPr lang="pt-BR" dirty="0">
              <a:solidFill>
                <a:schemeClr val="tx1"/>
              </a:solidFill>
              <a:latin typeface="Gotham HTF Book"/>
              <a:cs typeface="Gotham HTF Book"/>
            </a:endParaRP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2" y="195444"/>
            <a:ext cx="545930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Modelos Generativos</a:t>
            </a:r>
          </a:p>
        </p:txBody>
      </p:sp>
      <p:pic>
        <p:nvPicPr>
          <p:cNvPr id="4" name="Picture 3">
            <a:extLst>
              <a:ext uri="{FF2B5EF4-FFF2-40B4-BE49-F238E27FC236}">
                <a16:creationId xmlns:a16="http://schemas.microsoft.com/office/drawing/2014/main" id="{F045322A-D72B-9C44-AF4C-AF8CE985E69C}"/>
              </a:ext>
            </a:extLst>
          </p:cNvPr>
          <p:cNvPicPr>
            <a:picLocks noChangeAspect="1"/>
          </p:cNvPicPr>
          <p:nvPr/>
        </p:nvPicPr>
        <p:blipFill>
          <a:blip r:embed="rId4"/>
          <a:stretch>
            <a:fillRect/>
          </a:stretch>
        </p:blipFill>
        <p:spPr>
          <a:xfrm>
            <a:off x="203384" y="1950695"/>
            <a:ext cx="4011527" cy="2695106"/>
          </a:xfrm>
          <a:prstGeom prst="rect">
            <a:avLst/>
          </a:prstGeom>
        </p:spPr>
      </p:pic>
      <p:pic>
        <p:nvPicPr>
          <p:cNvPr id="6" name="Picture 5">
            <a:extLst>
              <a:ext uri="{FF2B5EF4-FFF2-40B4-BE49-F238E27FC236}">
                <a16:creationId xmlns:a16="http://schemas.microsoft.com/office/drawing/2014/main" id="{8B16A501-89A9-8943-91D3-9AEDD3254546}"/>
              </a:ext>
            </a:extLst>
          </p:cNvPr>
          <p:cNvPicPr>
            <a:picLocks noChangeAspect="1"/>
          </p:cNvPicPr>
          <p:nvPr/>
        </p:nvPicPr>
        <p:blipFill>
          <a:blip r:embed="rId5"/>
          <a:stretch>
            <a:fillRect/>
          </a:stretch>
        </p:blipFill>
        <p:spPr>
          <a:xfrm>
            <a:off x="2474718" y="2924136"/>
            <a:ext cx="3480386" cy="2119106"/>
          </a:xfrm>
          <a:prstGeom prst="rect">
            <a:avLst/>
          </a:prstGeom>
        </p:spPr>
      </p:pic>
      <p:pic>
        <p:nvPicPr>
          <p:cNvPr id="8" name="Picture 7">
            <a:extLst>
              <a:ext uri="{FF2B5EF4-FFF2-40B4-BE49-F238E27FC236}">
                <a16:creationId xmlns:a16="http://schemas.microsoft.com/office/drawing/2014/main" id="{3D18381C-C6C5-2742-8636-B0B0A5AA19FB}"/>
              </a:ext>
            </a:extLst>
          </p:cNvPr>
          <p:cNvPicPr>
            <a:picLocks noChangeAspect="1"/>
          </p:cNvPicPr>
          <p:nvPr/>
        </p:nvPicPr>
        <p:blipFill>
          <a:blip r:embed="rId6"/>
          <a:stretch>
            <a:fillRect/>
          </a:stretch>
        </p:blipFill>
        <p:spPr>
          <a:xfrm>
            <a:off x="6013647" y="2106997"/>
            <a:ext cx="2618142" cy="2538804"/>
          </a:xfrm>
          <a:prstGeom prst="rect">
            <a:avLst/>
          </a:prstGeom>
        </p:spPr>
      </p:pic>
    </p:spTree>
    <p:extLst>
      <p:ext uri="{BB962C8B-B14F-4D97-AF65-F5344CB8AC3E}">
        <p14:creationId xmlns:p14="http://schemas.microsoft.com/office/powerpoint/2010/main" val="308634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8740B4C0987B4D86879E800A26E446" ma:contentTypeVersion="12" ma:contentTypeDescription="Create a new document." ma:contentTypeScope="" ma:versionID="11f9e6d742d939c5b7e1b70a7cb7f9db">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e0bafc7cd5e13ce377bfad738b6eb5fd"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96D4D2A-45F7-45B1-B9FD-B4EF6EDB615E}"/>
</file>

<file path=customXml/itemProps2.xml><?xml version="1.0" encoding="utf-8"?>
<ds:datastoreItem xmlns:ds="http://schemas.openxmlformats.org/officeDocument/2006/customXml" ds:itemID="{3705D2C0-80B9-48E0-995A-D5E5B4852A05}"/>
</file>

<file path=customXml/itemProps3.xml><?xml version="1.0" encoding="utf-8"?>
<ds:datastoreItem xmlns:ds="http://schemas.openxmlformats.org/officeDocument/2006/customXml" ds:itemID="{4537C055-0ADD-496E-AB89-A633BCEFBB30}"/>
</file>

<file path=docMetadata/LabelInfo.xml><?xml version="1.0" encoding="utf-8"?>
<clbl:labelList xmlns:clbl="http://schemas.microsoft.com/office/2020/mipLabelMetadata">
  <clbl:label id="{4e915f65-da59-44b7-b955-aa4e8d9a350f}" enabled="1" method="Privileged" siteId="{e964c47e-9b02-444c-890c-9593c775ab82}" contentBits="0" removed="0"/>
</clbl:labelList>
</file>

<file path=docProps/app.xml><?xml version="1.0" encoding="utf-8"?>
<Properties xmlns="http://schemas.openxmlformats.org/officeDocument/2006/extended-properties" xmlns:vt="http://schemas.openxmlformats.org/officeDocument/2006/docPropsVTypes">
  <Template/>
  <TotalTime>1014</TotalTime>
  <Words>3618</Words>
  <Application>Microsoft Macintosh PowerPoint</Application>
  <PresentationFormat>Custom</PresentationFormat>
  <Paragraphs>250</Paragraphs>
  <Slides>35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ＭＳ Ｐゴシック</vt:lpstr>
      <vt:lpstr>Arial</vt:lpstr>
      <vt:lpstr>Calibri</vt:lpstr>
      <vt:lpstr>Gotham HTF Bold</vt:lpstr>
      <vt:lpstr>Gotham HTF Book</vt:lpstr>
      <vt:lpstr>Gotham HTF Light</vt:lpstr>
      <vt:lpstr>Gotham HTF Medium</vt:lpstr>
      <vt:lpstr>Roboto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Taxonomia dos Modelos Generativos</vt:lpstr>
      <vt:lpstr>Da última aula - Deep Autoencoders</vt:lpstr>
      <vt:lpstr>Deep Learning – Deep Autoencoders</vt:lpstr>
      <vt:lpstr>Deep Learning – Deep Autoencoders</vt:lpstr>
      <vt:lpstr>Autoencoders -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Variational Autoencoders - Demo</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Jose Ahirton Batista Lopes Filho</cp:lastModifiedBy>
  <cp:revision>102</cp:revision>
  <dcterms:created xsi:type="dcterms:W3CDTF">2019-02-15T12:16:11Z</dcterms:created>
  <dcterms:modified xsi:type="dcterms:W3CDTF">2023-03-23T14:46:22Z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0x010100968740B4C0987B4D86879E800A26E446</vt:lpwstr>
  </property>
</Properties>
</file>